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74" r:id="rId2"/>
  </p:sldMasterIdLst>
  <p:notesMasterIdLst>
    <p:notesMasterId r:id="rId34"/>
  </p:notesMasterIdLst>
  <p:sldIdLst>
    <p:sldId id="256" r:id="rId3"/>
    <p:sldId id="258" r:id="rId4"/>
    <p:sldId id="292" r:id="rId5"/>
    <p:sldId id="259" r:id="rId6"/>
    <p:sldId id="270" r:id="rId7"/>
    <p:sldId id="274" r:id="rId8"/>
    <p:sldId id="275" r:id="rId9"/>
    <p:sldId id="273" r:id="rId10"/>
    <p:sldId id="276" r:id="rId11"/>
    <p:sldId id="277" r:id="rId12"/>
    <p:sldId id="261" r:id="rId13"/>
    <p:sldId id="265" r:id="rId14"/>
    <p:sldId id="282" r:id="rId15"/>
    <p:sldId id="280" r:id="rId16"/>
    <p:sldId id="294" r:id="rId17"/>
    <p:sldId id="293" r:id="rId18"/>
    <p:sldId id="279" r:id="rId19"/>
    <p:sldId id="278" r:id="rId20"/>
    <p:sldId id="291" r:id="rId21"/>
    <p:sldId id="290" r:id="rId22"/>
    <p:sldId id="281" r:id="rId23"/>
    <p:sldId id="263" r:id="rId24"/>
    <p:sldId id="285" r:id="rId25"/>
    <p:sldId id="284" r:id="rId26"/>
    <p:sldId id="287" r:id="rId27"/>
    <p:sldId id="288" r:id="rId28"/>
    <p:sldId id="289" r:id="rId29"/>
    <p:sldId id="295" r:id="rId30"/>
    <p:sldId id="296" r:id="rId31"/>
    <p:sldId id="297" r:id="rId32"/>
    <p:sldId id="268" r:id="rId3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be ceulemans" initials="rc" lastIdx="5" clrIdx="0">
    <p:extLst>
      <p:ext uri="{19B8F6BF-5375-455C-9EA6-DF929625EA0E}">
        <p15:presenceInfo xmlns:p15="http://schemas.microsoft.com/office/powerpoint/2012/main" userId="76cd96ef550872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1A2E"/>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80162" autoAdjust="0"/>
  </p:normalViewPr>
  <p:slideViewPr>
    <p:cSldViewPr snapToGrid="0">
      <p:cViewPr varScale="1">
        <p:scale>
          <a:sx n="91" d="100"/>
          <a:sy n="91" d="100"/>
        </p:scale>
        <p:origin x="150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26T17:00:57.390" idx="1">
    <p:pos x="10" y="10"/>
    <p:text>Eventueel nog afbeeldingen, logo's van packages, hpc, julia community logo's, github,...</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27T15:50:47.685" idx="3">
    <p:pos x="10" y="10"/>
    <p:text>Or "What, why and who"/"What, why and for who"</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9423B-567B-45C8-BAD1-262DAEECBBA5}" type="datetimeFigureOut">
              <a:rPr lang="en-BE" smtClean="0"/>
              <a:t>23/11/2023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4E090-C900-4C82-8535-E70460D22B79}" type="slidenum">
              <a:rPr lang="en-BE" smtClean="0"/>
              <a:t>‹#›</a:t>
            </a:fld>
            <a:endParaRPr lang="en-BE"/>
          </a:p>
        </p:txBody>
      </p:sp>
    </p:spTree>
    <p:extLst>
      <p:ext uri="{BB962C8B-B14F-4D97-AF65-F5344CB8AC3E}">
        <p14:creationId xmlns:p14="http://schemas.microsoft.com/office/powerpoint/2010/main" val="24884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Welcome everyone and thank you for being here.</a:t>
            </a:r>
          </a:p>
          <a:p>
            <a:pPr marL="171450" indent="-171450">
              <a:buFont typeface="Arial" panose="020B0604020202020204" pitchFamily="34" charset="0"/>
              <a:buChar char="•"/>
            </a:pPr>
            <a:r>
              <a:rPr lang="en-GB" dirty="0"/>
              <a:t>Introduce myself</a:t>
            </a:r>
          </a:p>
          <a:p>
            <a:pPr marL="171450" indent="-171450">
              <a:buFont typeface="Arial" panose="020B0604020202020204" pitchFamily="34" charset="0"/>
              <a:buChar char="•"/>
            </a:pPr>
            <a:r>
              <a:rPr lang="en-GB" dirty="0"/>
              <a:t>Intro to </a:t>
            </a:r>
            <a:r>
              <a:rPr lang="en-GB" dirty="0" err="1"/>
              <a:t>julia</a:t>
            </a:r>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1</a:t>
            </a:fld>
            <a:endParaRPr lang="en-BE"/>
          </a:p>
        </p:txBody>
      </p:sp>
    </p:spTree>
    <p:extLst>
      <p:ext uri="{BB962C8B-B14F-4D97-AF65-F5344CB8AC3E}">
        <p14:creationId xmlns:p14="http://schemas.microsoft.com/office/powerpoint/2010/main" val="126997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Large Language </a:t>
            </a:r>
            <a:r>
              <a:rPr lang="nl-BE" dirty="0" err="1"/>
              <a:t>models</a:t>
            </a:r>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13</a:t>
            </a:fld>
            <a:endParaRPr lang="en-BE"/>
          </a:p>
        </p:txBody>
      </p:sp>
    </p:spTree>
    <p:extLst>
      <p:ext uri="{BB962C8B-B14F-4D97-AF65-F5344CB8AC3E}">
        <p14:creationId xmlns:p14="http://schemas.microsoft.com/office/powerpoint/2010/main" val="325775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14</a:t>
            </a:fld>
            <a:endParaRPr lang="en-BE"/>
          </a:p>
        </p:txBody>
      </p:sp>
    </p:spTree>
    <p:extLst>
      <p:ext uri="{BB962C8B-B14F-4D97-AF65-F5344CB8AC3E}">
        <p14:creationId xmlns:p14="http://schemas.microsoft.com/office/powerpoint/2010/main" val="2492910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15</a:t>
            </a:fld>
            <a:endParaRPr lang="en-BE"/>
          </a:p>
        </p:txBody>
      </p:sp>
    </p:spTree>
    <p:extLst>
      <p:ext uri="{BB962C8B-B14F-4D97-AF65-F5344CB8AC3E}">
        <p14:creationId xmlns:p14="http://schemas.microsoft.com/office/powerpoint/2010/main" val="46911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16</a:t>
            </a:fld>
            <a:endParaRPr lang="en-BE"/>
          </a:p>
        </p:txBody>
      </p:sp>
    </p:spTree>
    <p:extLst>
      <p:ext uri="{BB962C8B-B14F-4D97-AF65-F5344CB8AC3E}">
        <p14:creationId xmlns:p14="http://schemas.microsoft.com/office/powerpoint/2010/main" val="2875204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Julia is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hybrid</a:t>
            </a:r>
            <a:r>
              <a:rPr lang="en-GB" sz="1800" dirty="0">
                <a:effectLst/>
                <a:latin typeface="Calibri" panose="020F0502020204030204" pitchFamily="34" charset="0"/>
                <a:ea typeface="Calibri" panose="020F0502020204030204" pitchFamily="34" charset="0"/>
                <a:cs typeface="Times New Roman" panose="02020603050405020304" pitchFamily="18" charset="0"/>
              </a:rPr>
              <a:t> in the sense that it’s a dynamically typed language with many of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the benefits of a static type system</a:t>
            </a:r>
            <a:r>
              <a:rPr lang="en-GB" sz="1800" dirty="0">
                <a:effectLst/>
                <a:latin typeface="Calibri" panose="020F0502020204030204" pitchFamily="34" charset="0"/>
                <a:ea typeface="Calibri" panose="020F0502020204030204" pitchFamily="34" charset="0"/>
                <a:cs typeface="Times New Roman" panose="02020603050405020304" pitchFamily="18" charset="0"/>
              </a:rPr>
              <a:t>. It’s possible to write general untyped code. However, more expressiveness can be added be explicitly declaring types. This allows the compiler to generate efficient, specialized code for these specific types, but also improves readability and catches programmer errors.</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This design of Julia’s type system can be of great assistance in generating efficient code, by using the explicit type declarations, but also allows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 dispatch</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types of function arguments. This so-called multiple dispatch is a feature of programming languages where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behaviour of a function can be specified by (combinations of) the argument types</a:t>
            </a:r>
            <a:r>
              <a:rPr lang="en-GB" sz="1800" dirty="0">
                <a:effectLst/>
                <a:latin typeface="Calibri" panose="020F0502020204030204" pitchFamily="34" charset="0"/>
                <a:ea typeface="Calibri" panose="020F0502020204030204" pitchFamily="34" charset="0"/>
                <a:cs typeface="Times New Roman" panose="02020603050405020304" pitchFamily="18" charset="0"/>
              </a:rPr>
              <a:t>. When a function is then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called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with a certain set of argument values the most specific method will be called (this choice is called a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dispatch</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17</a:t>
            </a:fld>
            <a:endParaRPr lang="en-BE"/>
          </a:p>
        </p:txBody>
      </p:sp>
    </p:spTree>
    <p:extLst>
      <p:ext uri="{BB962C8B-B14F-4D97-AF65-F5344CB8AC3E}">
        <p14:creationId xmlns:p14="http://schemas.microsoft.com/office/powerpoint/2010/main" val="101859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18</a:t>
            </a:fld>
            <a:endParaRPr lang="en-BE"/>
          </a:p>
        </p:txBody>
      </p:sp>
    </p:spTree>
    <p:extLst>
      <p:ext uri="{BB962C8B-B14F-4D97-AF65-F5344CB8AC3E}">
        <p14:creationId xmlns:p14="http://schemas.microsoft.com/office/powerpoint/2010/main" val="425998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also </a:t>
            </a:r>
            <a:r>
              <a:rPr lang="en-US" dirty="0"/>
              <a:t>means that the base functions can also benefit from </a:t>
            </a:r>
            <a:r>
              <a:rPr lang="en-US" b="1" dirty="0"/>
              <a:t>the smart design</a:t>
            </a:r>
            <a:r>
              <a:rPr lang="en-US" dirty="0"/>
              <a:t> of Julia.</a:t>
            </a:r>
            <a:endParaRPr lang="en-BE"/>
          </a:p>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19</a:t>
            </a:fld>
            <a:endParaRPr lang="en-BE"/>
          </a:p>
        </p:txBody>
      </p:sp>
    </p:spTree>
    <p:extLst>
      <p:ext uri="{BB962C8B-B14F-4D97-AF65-F5344CB8AC3E}">
        <p14:creationId xmlns:p14="http://schemas.microsoft.com/office/powerpoint/2010/main" val="1034095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20</a:t>
            </a:fld>
            <a:endParaRPr lang="en-BE"/>
          </a:p>
        </p:txBody>
      </p:sp>
    </p:spTree>
    <p:extLst>
      <p:ext uri="{BB962C8B-B14F-4D97-AF65-F5344CB8AC3E}">
        <p14:creationId xmlns:p14="http://schemas.microsoft.com/office/powerpoint/2010/main" val="4272090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21</a:t>
            </a:fld>
            <a:endParaRPr lang="en-BE"/>
          </a:p>
        </p:txBody>
      </p:sp>
    </p:spTree>
    <p:extLst>
      <p:ext uri="{BB962C8B-B14F-4D97-AF65-F5344CB8AC3E}">
        <p14:creationId xmlns:p14="http://schemas.microsoft.com/office/powerpoint/2010/main" val="157208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26</a:t>
            </a:fld>
            <a:endParaRPr lang="en-BE"/>
          </a:p>
        </p:txBody>
      </p:sp>
    </p:spTree>
    <p:extLst>
      <p:ext uri="{BB962C8B-B14F-4D97-AF65-F5344CB8AC3E}">
        <p14:creationId xmlns:p14="http://schemas.microsoft.com/office/powerpoint/2010/main" val="43403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answer this question, we need to take a look at the </a:t>
            </a:r>
            <a:r>
              <a:rPr lang="en-US" sz="1200" b="1" dirty="0"/>
              <a:t>current state</a:t>
            </a:r>
            <a:r>
              <a:rPr lang="en-US" sz="1200" dirty="0"/>
              <a:t> in the field of programming languages. At the moment there is a </a:t>
            </a:r>
            <a:r>
              <a:rPr lang="en-US" sz="1200" b="1" dirty="0"/>
              <a:t>multitude</a:t>
            </a:r>
            <a:r>
              <a:rPr lang="en-US" sz="1200" dirty="0"/>
              <a:t> of different programming languages that one can choose from, each with there </a:t>
            </a:r>
            <a:r>
              <a:rPr lang="en-US" sz="1200" b="1" dirty="0"/>
              <a:t>own characteristics</a:t>
            </a:r>
            <a:r>
              <a:rPr lang="en-US" sz="1200" dirty="0"/>
              <a:t>.</a:t>
            </a:r>
          </a:p>
          <a:p>
            <a:r>
              <a:rPr lang="en-US" sz="1200" dirty="0"/>
              <a:t>Each language has their </a:t>
            </a:r>
            <a:r>
              <a:rPr lang="en-US" sz="1200" b="1" dirty="0"/>
              <a:t>pros and cons</a:t>
            </a:r>
            <a:r>
              <a:rPr lang="en-US" sz="1200" dirty="0"/>
              <a:t> and that is what makes choosing the “right” language for your problem to be such a point of debate.</a:t>
            </a:r>
          </a:p>
          <a:p>
            <a:r>
              <a:rPr lang="en-US" sz="1200" dirty="0"/>
              <a:t>Let’s compare!</a:t>
            </a:r>
            <a:endParaRPr lang="en-BE" sz="1200" dirty="0"/>
          </a:p>
        </p:txBody>
      </p:sp>
      <p:sp>
        <p:nvSpPr>
          <p:cNvPr id="4" name="Slide Number Placeholder 3"/>
          <p:cNvSpPr>
            <a:spLocks noGrp="1"/>
          </p:cNvSpPr>
          <p:nvPr>
            <p:ph type="sldNum" sz="quarter" idx="5"/>
          </p:nvPr>
        </p:nvSpPr>
        <p:spPr/>
        <p:txBody>
          <a:bodyPr/>
          <a:lstStyle/>
          <a:p>
            <a:fld id="{F1A4E090-C900-4C82-8535-E70460D22B79}" type="slidenum">
              <a:rPr lang="en-BE" smtClean="0"/>
              <a:t>5</a:t>
            </a:fld>
            <a:endParaRPr lang="en-BE"/>
          </a:p>
        </p:txBody>
      </p:sp>
    </p:spTree>
    <p:extLst>
      <p:ext uri="{BB962C8B-B14F-4D97-AF65-F5344CB8AC3E}">
        <p14:creationId xmlns:p14="http://schemas.microsoft.com/office/powerpoint/2010/main" val="2430125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27</a:t>
            </a:fld>
            <a:endParaRPr lang="en-BE"/>
          </a:p>
        </p:txBody>
      </p:sp>
    </p:spTree>
    <p:extLst>
      <p:ext uri="{BB962C8B-B14F-4D97-AF65-F5344CB8AC3E}">
        <p14:creationId xmlns:p14="http://schemas.microsoft.com/office/powerpoint/2010/main" val="3899816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28</a:t>
            </a:fld>
            <a:endParaRPr lang="en-BE"/>
          </a:p>
        </p:txBody>
      </p:sp>
    </p:spTree>
    <p:extLst>
      <p:ext uri="{BB962C8B-B14F-4D97-AF65-F5344CB8AC3E}">
        <p14:creationId xmlns:p14="http://schemas.microsoft.com/office/powerpoint/2010/main" val="3405314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29</a:t>
            </a:fld>
            <a:endParaRPr lang="en-BE"/>
          </a:p>
        </p:txBody>
      </p:sp>
    </p:spTree>
    <p:extLst>
      <p:ext uri="{BB962C8B-B14F-4D97-AF65-F5344CB8AC3E}">
        <p14:creationId xmlns:p14="http://schemas.microsoft.com/office/powerpoint/2010/main" val="241526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A4E090-C900-4C82-8535-E70460D22B79}" type="slidenum">
              <a:rPr lang="en-BE" smtClean="0"/>
              <a:t>30</a:t>
            </a:fld>
            <a:endParaRPr lang="en-BE"/>
          </a:p>
        </p:txBody>
      </p:sp>
    </p:spTree>
    <p:extLst>
      <p:ext uri="{BB962C8B-B14F-4D97-AF65-F5344CB8AC3E}">
        <p14:creationId xmlns:p14="http://schemas.microsoft.com/office/powerpoint/2010/main" val="671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31</a:t>
            </a:fld>
            <a:endParaRPr lang="en-BE"/>
          </a:p>
        </p:txBody>
      </p:sp>
    </p:spTree>
    <p:extLst>
      <p:ext uri="{BB962C8B-B14F-4D97-AF65-F5344CB8AC3E}">
        <p14:creationId xmlns:p14="http://schemas.microsoft.com/office/powerpoint/2010/main" val="290699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we make a </a:t>
            </a:r>
            <a:r>
              <a:rPr lang="en-US" b="1" dirty="0"/>
              <a:t>distinction</a:t>
            </a:r>
            <a:r>
              <a:rPr lang="en-US" dirty="0"/>
              <a:t> between </a:t>
            </a:r>
            <a:r>
              <a:rPr lang="en-US" sz="1200" dirty="0"/>
              <a:t>languages where your code is interpreted and executed </a:t>
            </a:r>
            <a:r>
              <a:rPr lang="en-US" sz="1200" b="1" dirty="0"/>
              <a:t>at run time</a:t>
            </a:r>
            <a:r>
              <a:rPr lang="en-US" sz="1200" dirty="0"/>
              <a:t>, in a </a:t>
            </a:r>
            <a:r>
              <a:rPr lang="en-US" sz="1200" b="1" dirty="0"/>
              <a:t>step-by-step fashion</a:t>
            </a:r>
            <a:r>
              <a:rPr lang="en-US" sz="1200" dirty="0"/>
              <a:t>, called scripting languages. On the other side are the compiling languages, that in a first step translate your code to </a:t>
            </a:r>
            <a:r>
              <a:rPr lang="en-US" sz="1200" b="1" dirty="0"/>
              <a:t>native machine language </a:t>
            </a:r>
            <a:r>
              <a:rPr lang="en-US" sz="1200" dirty="0"/>
              <a:t>that is then executed on the processor. </a:t>
            </a:r>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6</a:t>
            </a:fld>
            <a:endParaRPr lang="en-BE"/>
          </a:p>
        </p:txBody>
      </p:sp>
    </p:spTree>
    <p:extLst>
      <p:ext uri="{BB962C8B-B14F-4D97-AF65-F5344CB8AC3E}">
        <p14:creationId xmlns:p14="http://schemas.microsoft.com/office/powerpoint/2010/main" val="90290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a:t>
            </a:r>
            <a:r>
              <a:rPr lang="en-US" sz="1200" b="1" dirty="0"/>
              <a:t>two categories </a:t>
            </a:r>
            <a:r>
              <a:rPr lang="en-US" sz="1200" dirty="0"/>
              <a:t>are sometimes also labeled as resp. Dynamic and Static languages. </a:t>
            </a:r>
            <a:r>
              <a:rPr lang="en-US" sz="1200" b="1" dirty="0"/>
              <a:t>This refers to </a:t>
            </a:r>
            <a:r>
              <a:rPr lang="en-US" sz="1200" dirty="0"/>
              <a:t>the way the code is typed. In Python for example the type of your variables is only </a:t>
            </a:r>
            <a:r>
              <a:rPr lang="en-US" sz="1200" b="1" dirty="0"/>
              <a:t>evaluated at run-time</a:t>
            </a:r>
            <a:r>
              <a:rPr lang="en-US" sz="1200" dirty="0"/>
              <a:t>. This might not seem like </a:t>
            </a:r>
            <a:r>
              <a:rPr lang="en-US" sz="1200" b="1" dirty="0"/>
              <a:t>a big deal</a:t>
            </a:r>
            <a:r>
              <a:rPr lang="en-US" sz="1200" dirty="0"/>
              <a:t>, but the operations that you perform, for example doing matrix multiplication they </a:t>
            </a:r>
            <a:r>
              <a:rPr lang="en-US" sz="1200" b="1" dirty="0"/>
              <a:t>require different low-level </a:t>
            </a:r>
            <a:r>
              <a:rPr lang="en-US" sz="1200" dirty="0"/>
              <a:t>code for different types. This means that behind this front-end there is a whole series of if-loops that type-check </a:t>
            </a:r>
            <a:r>
              <a:rPr lang="en-US" sz="1200" b="1" dirty="0"/>
              <a:t>all the arguments </a:t>
            </a:r>
            <a:r>
              <a:rPr lang="en-US" sz="1200" dirty="0"/>
              <a:t>in my expressions. Something that of course hurts performance.</a:t>
            </a:r>
          </a:p>
          <a:p>
            <a:r>
              <a:rPr lang="en-US" sz="1200" dirty="0"/>
              <a:t>In the case of a statically typed language, the type of each variable is known at </a:t>
            </a:r>
            <a:r>
              <a:rPr lang="en-US" sz="1200" b="1" dirty="0"/>
              <a:t>compile time</a:t>
            </a:r>
            <a:r>
              <a:rPr lang="en-US" sz="1200" dirty="0"/>
              <a:t>, which require</a:t>
            </a:r>
            <a:r>
              <a:rPr lang="en-US" sz="1200" b="1" dirty="0"/>
              <a:t> explicit type annotations</a:t>
            </a:r>
            <a:r>
              <a:rPr lang="en-US" sz="1200" dirty="0"/>
              <a:t> as shown in this C++ example. Any </a:t>
            </a:r>
            <a:r>
              <a:rPr lang="en-US" sz="1200" b="1" dirty="0"/>
              <a:t>error in type association </a:t>
            </a:r>
            <a:r>
              <a:rPr lang="en-US" sz="1200" dirty="0"/>
              <a:t>halts the compilation, meaning you can catch a lot of errors beforehand and don’t require dynamic type checking during runtime =&gt; increase performance. However, this also means that after every edit, the code has to be </a:t>
            </a:r>
            <a:r>
              <a:rPr lang="en-US" sz="1200" i="1" dirty="0"/>
              <a:t>rebuilt</a:t>
            </a:r>
            <a:r>
              <a:rPr lang="en-US" sz="1200" i="0" dirty="0"/>
              <a:t>, which also takes up time.</a:t>
            </a:r>
          </a:p>
        </p:txBody>
      </p:sp>
      <p:sp>
        <p:nvSpPr>
          <p:cNvPr id="4" name="Slide Number Placeholder 3"/>
          <p:cNvSpPr>
            <a:spLocks noGrp="1"/>
          </p:cNvSpPr>
          <p:nvPr>
            <p:ph type="sldNum" sz="quarter" idx="5"/>
          </p:nvPr>
        </p:nvSpPr>
        <p:spPr/>
        <p:txBody>
          <a:bodyPr/>
          <a:lstStyle/>
          <a:p>
            <a:fld id="{F1A4E090-C900-4C82-8535-E70460D22B79}" type="slidenum">
              <a:rPr lang="en-BE" smtClean="0"/>
              <a:t>7</a:t>
            </a:fld>
            <a:endParaRPr lang="en-BE"/>
          </a:p>
        </p:txBody>
      </p:sp>
    </p:spTree>
    <p:extLst>
      <p:ext uri="{BB962C8B-B14F-4D97-AF65-F5344CB8AC3E}">
        <p14:creationId xmlns:p14="http://schemas.microsoft.com/office/powerpoint/2010/main" val="316564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most important consequence</a:t>
            </a:r>
            <a:r>
              <a:rPr lang="en-US" sz="1200" dirty="0"/>
              <a:t> of this, in my opinion is that, in general, the scripting languages are </a:t>
            </a:r>
            <a:r>
              <a:rPr lang="en-US" sz="1200" b="1" dirty="0"/>
              <a:t>easier to learn </a:t>
            </a:r>
            <a:r>
              <a:rPr lang="en-US" b="1" dirty="0"/>
              <a:t>and quicker to write</a:t>
            </a:r>
            <a:r>
              <a:rPr lang="en-US" dirty="0"/>
              <a:t> a script in.  They are </a:t>
            </a:r>
            <a:r>
              <a:rPr lang="en-US" b="1" dirty="0"/>
              <a:t>high-level</a:t>
            </a:r>
            <a:r>
              <a:rPr lang="en-US" dirty="0"/>
              <a:t> languages, with a more </a:t>
            </a:r>
            <a:r>
              <a:rPr lang="en-US" b="1" dirty="0"/>
              <a:t>intuitive syntax</a:t>
            </a:r>
            <a:r>
              <a:rPr lang="en-US" dirty="0"/>
              <a:t>, but are often not very performant.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Compiled languages are linked to performance. Thinks of Fortran or C that are regarded as </a:t>
            </a:r>
            <a:r>
              <a:rPr lang="en-US" b="1" dirty="0"/>
              <a:t>the benchmark </a:t>
            </a:r>
            <a:r>
              <a:rPr lang="en-US" dirty="0"/>
              <a:t>in scientific computing. They are however a bit </a:t>
            </a:r>
            <a:r>
              <a:rPr lang="en-US" b="1" dirty="0"/>
              <a:t>harder to master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often more low-level, meaning that commands and functions are closer to actual processor instructions. There is </a:t>
            </a:r>
            <a:r>
              <a:rPr lang="en-US" b="1" dirty="0"/>
              <a:t>less abstraction</a:t>
            </a:r>
            <a:r>
              <a:rPr lang="en-US" dirty="0"/>
              <a:t>.</a:t>
            </a:r>
          </a:p>
        </p:txBody>
      </p:sp>
      <p:sp>
        <p:nvSpPr>
          <p:cNvPr id="4" name="Slide Number Placeholder 3"/>
          <p:cNvSpPr>
            <a:spLocks noGrp="1"/>
          </p:cNvSpPr>
          <p:nvPr>
            <p:ph type="sldNum" sz="quarter" idx="5"/>
          </p:nvPr>
        </p:nvSpPr>
        <p:spPr/>
        <p:txBody>
          <a:bodyPr/>
          <a:lstStyle/>
          <a:p>
            <a:fld id="{F1A4E090-C900-4C82-8535-E70460D22B79}" type="slidenum">
              <a:rPr lang="en-BE" smtClean="0"/>
              <a:t>8</a:t>
            </a:fld>
            <a:endParaRPr lang="en-BE"/>
          </a:p>
        </p:txBody>
      </p:sp>
    </p:spTree>
    <p:extLst>
      <p:ext uri="{BB962C8B-B14F-4D97-AF65-F5344CB8AC3E}">
        <p14:creationId xmlns:p14="http://schemas.microsoft.com/office/powerpoint/2010/main" val="1203555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creates is the so-called </a:t>
            </a:r>
            <a:r>
              <a:rPr lang="en-US" b="1" dirty="0"/>
              <a:t>two-language problem</a:t>
            </a:r>
            <a:r>
              <a:rPr lang="en-US" dirty="0"/>
              <a:t>, where a scripting language is used, on a daily basis, </a:t>
            </a:r>
            <a:r>
              <a:rPr lang="en-US" b="1" dirty="0"/>
              <a:t>to rapidly explore</a:t>
            </a:r>
            <a:r>
              <a:rPr lang="en-US" dirty="0"/>
              <a:t> different aspects, </a:t>
            </a:r>
            <a:r>
              <a:rPr lang="en-US" b="1" dirty="0"/>
              <a:t>to test small scale </a:t>
            </a:r>
            <a:r>
              <a:rPr lang="en-US" dirty="0"/>
              <a:t>problems or to get </a:t>
            </a:r>
            <a:r>
              <a:rPr lang="en-US" b="1" dirty="0"/>
              <a:t>proof of concept</a:t>
            </a:r>
            <a:r>
              <a:rPr lang="en-US" dirty="0"/>
              <a:t>. </a:t>
            </a:r>
          </a:p>
          <a:p>
            <a:r>
              <a:rPr lang="en-US" dirty="0"/>
              <a:t>But once performance is required, a translation to a compiled language is made. =&gt; Example.</a:t>
            </a:r>
          </a:p>
          <a:p>
            <a:endParaRPr lang="en-US" dirty="0"/>
          </a:p>
          <a:p>
            <a:endParaRPr lang="en-US" dirty="0"/>
          </a:p>
          <a:p>
            <a:endParaRPr lang="en-US" dirty="0"/>
          </a:p>
          <a:p>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9</a:t>
            </a:fld>
            <a:endParaRPr lang="en-BE"/>
          </a:p>
        </p:txBody>
      </p:sp>
    </p:spTree>
    <p:extLst>
      <p:ext uri="{BB962C8B-B14F-4D97-AF65-F5344CB8AC3E}">
        <p14:creationId xmlns:p14="http://schemas.microsoft.com/office/powerpoint/2010/main" val="1801305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sometimes referred to as the two-culture problem as well. Scientist, or other field experts, want something </a:t>
            </a:r>
            <a:r>
              <a:rPr lang="en-US" b="1" dirty="0"/>
              <a:t>dynamic, flexible, easy-to-use</a:t>
            </a:r>
            <a:r>
              <a:rPr lang="en-US" dirty="0"/>
              <a:t>, whereas developers prefer </a:t>
            </a:r>
            <a:r>
              <a:rPr lang="en-US" b="1" dirty="0"/>
              <a:t>high-quality code</a:t>
            </a:r>
            <a:r>
              <a:rPr lang="en-US" dirty="0"/>
              <a:t>, with only </a:t>
            </a:r>
            <a:r>
              <a:rPr lang="en-US" b="1" dirty="0"/>
              <a:t>abstract design patterns</a:t>
            </a:r>
            <a:r>
              <a:rPr lang="en-US" dirty="0"/>
              <a:t>.</a:t>
            </a:r>
          </a:p>
          <a:p>
            <a:r>
              <a:rPr lang="en-US" dirty="0"/>
              <a:t>It also creates a gap between the user and developer of a scripting language. Although Python is open source, contribution from the community is limited because development of many packages is for a large part done in C++ and Fortran.</a:t>
            </a:r>
          </a:p>
          <a:p>
            <a:r>
              <a:rPr lang="en-US" dirty="0"/>
              <a:t>And although this might seem like the solution, to have packages of highly optimized functions, the fact that there is always glue code in the slow language creates a bottleneck that is hard to get rid of.</a:t>
            </a:r>
          </a:p>
          <a:p>
            <a:endParaRPr lang="en-US" dirty="0"/>
          </a:p>
          <a:p>
            <a:r>
              <a:rPr lang="en-US" dirty="0"/>
              <a:t>What are the solutions? You could simply accept your fate and use a slow and fast language.</a:t>
            </a:r>
          </a:p>
          <a:p>
            <a:r>
              <a:rPr lang="en-US" dirty="0"/>
              <a:t>Speed up the slow language, but working around limitations</a:t>
            </a:r>
          </a:p>
          <a:p>
            <a:r>
              <a:rPr lang="en-US" dirty="0"/>
              <a:t>Or… design a new language.</a:t>
            </a:r>
          </a:p>
        </p:txBody>
      </p:sp>
      <p:sp>
        <p:nvSpPr>
          <p:cNvPr id="4" name="Slide Number Placeholder 3"/>
          <p:cNvSpPr>
            <a:spLocks noGrp="1"/>
          </p:cNvSpPr>
          <p:nvPr>
            <p:ph type="sldNum" sz="quarter" idx="5"/>
          </p:nvPr>
        </p:nvSpPr>
        <p:spPr/>
        <p:txBody>
          <a:bodyPr/>
          <a:lstStyle/>
          <a:p>
            <a:fld id="{F1A4E090-C900-4C82-8535-E70460D22B79}" type="slidenum">
              <a:rPr lang="en-BE" smtClean="0"/>
              <a:t>10</a:t>
            </a:fld>
            <a:endParaRPr lang="en-BE"/>
          </a:p>
        </p:txBody>
      </p:sp>
    </p:spTree>
    <p:extLst>
      <p:ext uri="{BB962C8B-B14F-4D97-AF65-F5344CB8AC3E}">
        <p14:creationId xmlns:p14="http://schemas.microsoft.com/office/powerpoint/2010/main" val="224308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As you can guess, this new language is called Julia.</a:t>
            </a:r>
          </a:p>
          <a:p>
            <a:r>
              <a:rPr lang="en-US" sz="1400" dirty="0"/>
              <a:t>What is Julia and where does it fit in? Julia is </a:t>
            </a:r>
            <a:r>
              <a:rPr lang="en-US" sz="1400" b="1" dirty="0"/>
              <a:t>a relatively young </a:t>
            </a:r>
            <a:r>
              <a:rPr lang="en-US" sz="1400" dirty="0"/>
              <a:t>programming language, initially developed by these four men. Development started in </a:t>
            </a:r>
            <a:r>
              <a:rPr lang="en-US" sz="1400" b="1" dirty="0"/>
              <a:t>2009</a:t>
            </a:r>
            <a:r>
              <a:rPr lang="en-US" sz="1400" dirty="0"/>
              <a:t>, when where stationed at MIT, and the first version of Julia came out in 2012, Julia 0.1. </a:t>
            </a:r>
          </a:p>
          <a:p>
            <a:r>
              <a:rPr lang="en-US" sz="1400" dirty="0"/>
              <a:t>Their goals for this language where to say the least ambitious …</a:t>
            </a:r>
          </a:p>
          <a:p>
            <a:endParaRPr lang="en-US" sz="1400" dirty="0"/>
          </a:p>
          <a:p>
            <a:r>
              <a:rPr lang="en-US" sz="1400" dirty="0"/>
              <a:t>Is it a solution to the two-language/culture problem?</a:t>
            </a:r>
          </a:p>
          <a:p>
            <a:endParaRPr lang="en-US" sz="1400" i="0" dirty="0"/>
          </a:p>
          <a:p>
            <a:r>
              <a:rPr lang="en-US" sz="1400" i="0" dirty="0"/>
              <a:t>Safe to say that it is the case. I hope you will all be convinced of this answer after this workshop.</a:t>
            </a:r>
          </a:p>
          <a:p>
            <a:endParaRPr lang="en-US" sz="1400" i="0" dirty="0"/>
          </a:p>
          <a:p>
            <a:r>
              <a:rPr lang="en-US" sz="1400" i="0" dirty="0"/>
              <a:t>A first indication =&gt; TIOBE index</a:t>
            </a:r>
          </a:p>
          <a:p>
            <a:endParaRPr lang="en-US" sz="1400" i="0" dirty="0"/>
          </a:p>
          <a:p>
            <a:r>
              <a:rPr lang="en-US" sz="1400" i="0" dirty="0"/>
              <a:t>Let</a:t>
            </a:r>
            <a:r>
              <a:rPr lang="nl-BE" sz="1400" i="0" dirty="0"/>
              <a:t>’s </a:t>
            </a:r>
            <a:r>
              <a:rPr lang="nl-BE" sz="1400" i="0" dirty="0" err="1"/>
              <a:t>delve</a:t>
            </a:r>
            <a:r>
              <a:rPr lang="nl-BE" sz="1400" i="0" dirty="0"/>
              <a:t> in a </a:t>
            </a:r>
            <a:r>
              <a:rPr lang="nl-BE" sz="1400" i="0" dirty="0" err="1"/>
              <a:t>little</a:t>
            </a:r>
            <a:r>
              <a:rPr lang="nl-BE" sz="1400" i="0" dirty="0"/>
              <a:t> </a:t>
            </a:r>
            <a:r>
              <a:rPr lang="nl-BE" sz="1400" i="0" dirty="0" err="1"/>
              <a:t>deeper</a:t>
            </a:r>
            <a:r>
              <a:rPr lang="nl-BE" sz="1400" i="0" dirty="0"/>
              <a:t>.</a:t>
            </a:r>
            <a:endParaRPr lang="en-US" sz="1400" i="0" dirty="0"/>
          </a:p>
        </p:txBody>
      </p:sp>
      <p:sp>
        <p:nvSpPr>
          <p:cNvPr id="4" name="Slide Number Placeholder 3"/>
          <p:cNvSpPr>
            <a:spLocks noGrp="1"/>
          </p:cNvSpPr>
          <p:nvPr>
            <p:ph type="sldNum" sz="quarter" idx="5"/>
          </p:nvPr>
        </p:nvSpPr>
        <p:spPr/>
        <p:txBody>
          <a:bodyPr/>
          <a:lstStyle/>
          <a:p>
            <a:fld id="{F1A4E090-C900-4C82-8535-E70460D22B79}" type="slidenum">
              <a:rPr lang="en-BE" smtClean="0"/>
              <a:t>11</a:t>
            </a:fld>
            <a:endParaRPr lang="en-BE"/>
          </a:p>
        </p:txBody>
      </p:sp>
    </p:spTree>
    <p:extLst>
      <p:ext uri="{BB962C8B-B14F-4D97-AF65-F5344CB8AC3E}">
        <p14:creationId xmlns:p14="http://schemas.microsoft.com/office/powerpoint/2010/main" val="3233699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 first </a:t>
            </a:r>
            <a:r>
              <a:rPr lang="nl-BE" dirty="0" err="1"/>
              <a:t>thing</a:t>
            </a:r>
            <a:r>
              <a:rPr lang="nl-BE" dirty="0"/>
              <a:t> I </a:t>
            </a:r>
            <a:r>
              <a:rPr lang="nl-BE" dirty="0" err="1"/>
              <a:t>should</a:t>
            </a:r>
            <a:r>
              <a:rPr lang="nl-BE" dirty="0"/>
              <a:t> </a:t>
            </a:r>
            <a:r>
              <a:rPr lang="nl-BE" dirty="0" err="1"/>
              <a:t>mention</a:t>
            </a:r>
            <a:r>
              <a:rPr lang="nl-BE" dirty="0"/>
              <a:t> is </a:t>
            </a:r>
            <a:r>
              <a:rPr lang="nl-BE" dirty="0" err="1"/>
              <a:t>the</a:t>
            </a:r>
            <a:r>
              <a:rPr lang="nl-BE" dirty="0"/>
              <a:t> syntax. The </a:t>
            </a:r>
            <a:r>
              <a:rPr lang="nl-BE" dirty="0" err="1"/>
              <a:t>founders</a:t>
            </a:r>
            <a:r>
              <a:rPr lang="nl-BE" dirty="0"/>
              <a:t> </a:t>
            </a:r>
            <a:r>
              <a:rPr lang="nl-BE" dirty="0" err="1"/>
              <a:t>took</a:t>
            </a:r>
            <a:r>
              <a:rPr lang="nl-BE" dirty="0"/>
              <a:t> </a:t>
            </a:r>
            <a:r>
              <a:rPr lang="nl-BE" b="1" dirty="0" err="1"/>
              <a:t>inspiration</a:t>
            </a:r>
            <a:r>
              <a:rPr lang="nl-BE" b="1" dirty="0"/>
              <a:t> </a:t>
            </a:r>
            <a:r>
              <a:rPr lang="nl-BE" b="1" dirty="0" err="1"/>
              <a:t>from</a:t>
            </a:r>
            <a:r>
              <a:rPr lang="nl-BE" b="1" dirty="0"/>
              <a:t> </a:t>
            </a:r>
            <a:r>
              <a:rPr lang="nl-BE" b="1" dirty="0" err="1"/>
              <a:t>many</a:t>
            </a:r>
            <a:r>
              <a:rPr lang="nl-BE" b="1" dirty="0"/>
              <a:t> different </a:t>
            </a:r>
            <a:r>
              <a:rPr lang="nl-BE" b="1" dirty="0" err="1"/>
              <a:t>languages</a:t>
            </a:r>
            <a:r>
              <a:rPr lang="nl-BE" dirty="0"/>
              <a:t>. </a:t>
            </a:r>
            <a:r>
              <a:rPr lang="nl-BE" dirty="0" err="1"/>
              <a:t>They</a:t>
            </a:r>
            <a:r>
              <a:rPr lang="nl-BE" dirty="0"/>
              <a:t> </a:t>
            </a:r>
            <a:r>
              <a:rPr lang="nl-BE" dirty="0" err="1"/>
              <a:t>took</a:t>
            </a:r>
            <a:r>
              <a:rPr lang="nl-BE" dirty="0"/>
              <a:t> </a:t>
            </a:r>
            <a:r>
              <a:rPr lang="nl-BE" dirty="0" err="1"/>
              <a:t>what</a:t>
            </a:r>
            <a:r>
              <a:rPr lang="nl-BE" dirty="0"/>
              <a:t> </a:t>
            </a:r>
            <a:r>
              <a:rPr lang="nl-BE" dirty="0" err="1"/>
              <a:t>they</a:t>
            </a:r>
            <a:r>
              <a:rPr lang="nl-BE" dirty="0"/>
              <a:t> </a:t>
            </a:r>
            <a:r>
              <a:rPr lang="nl-BE" dirty="0" err="1"/>
              <a:t>liked</a:t>
            </a:r>
            <a:r>
              <a:rPr lang="nl-BE" dirty="0"/>
              <a:t> most </a:t>
            </a:r>
            <a:r>
              <a:rPr lang="nl-BE" dirty="0" err="1"/>
              <a:t>from</a:t>
            </a:r>
            <a:r>
              <a:rPr lang="nl-BE" dirty="0"/>
              <a:t> </a:t>
            </a:r>
            <a:r>
              <a:rPr lang="nl-BE" dirty="0" err="1"/>
              <a:t>each</a:t>
            </a:r>
            <a:r>
              <a:rPr lang="nl-BE" dirty="0"/>
              <a:t> </a:t>
            </a:r>
            <a:r>
              <a:rPr lang="nl-BE" dirty="0" err="1"/>
              <a:t>language</a:t>
            </a:r>
            <a:r>
              <a:rPr lang="nl-BE" dirty="0"/>
              <a:t> </a:t>
            </a:r>
            <a:r>
              <a:rPr lang="nl-BE" dirty="0" err="1"/>
              <a:t>and</a:t>
            </a:r>
            <a:r>
              <a:rPr lang="nl-BE" dirty="0"/>
              <a:t> </a:t>
            </a:r>
            <a:r>
              <a:rPr lang="nl-BE" dirty="0" err="1"/>
              <a:t>combined</a:t>
            </a:r>
            <a:r>
              <a:rPr lang="nl-BE" dirty="0"/>
              <a:t> </a:t>
            </a:r>
            <a:r>
              <a:rPr lang="nl-BE" dirty="0" err="1"/>
              <a:t>it</a:t>
            </a:r>
            <a:r>
              <a:rPr lang="nl-BE" dirty="0"/>
              <a:t> </a:t>
            </a:r>
            <a:r>
              <a:rPr lang="nl-BE" dirty="0" err="1"/>
              <a:t>to</a:t>
            </a:r>
            <a:r>
              <a:rPr lang="nl-BE" dirty="0"/>
              <a:t> </a:t>
            </a:r>
            <a:r>
              <a:rPr lang="nl-BE" dirty="0" err="1"/>
              <a:t>create</a:t>
            </a:r>
            <a:r>
              <a:rPr lang="nl-BE" dirty="0"/>
              <a:t> Julia. The syntax overall is </a:t>
            </a:r>
            <a:r>
              <a:rPr lang="nl-BE" dirty="0" err="1"/>
              <a:t>very</a:t>
            </a:r>
            <a:r>
              <a:rPr lang="nl-BE" dirty="0"/>
              <a:t> </a:t>
            </a:r>
            <a:r>
              <a:rPr lang="nl-BE" dirty="0" err="1"/>
              <a:t>similar</a:t>
            </a:r>
            <a:r>
              <a:rPr lang="nl-BE" dirty="0"/>
              <a:t> </a:t>
            </a:r>
            <a:r>
              <a:rPr lang="nl-BE" dirty="0" err="1"/>
              <a:t>to</a:t>
            </a:r>
            <a:r>
              <a:rPr lang="nl-BE" dirty="0"/>
              <a:t> Python, as </a:t>
            </a:r>
            <a:r>
              <a:rPr lang="nl-BE" dirty="0" err="1"/>
              <a:t>shown</a:t>
            </a:r>
            <a:r>
              <a:rPr lang="nl-BE" dirty="0"/>
              <a:t> here. I </a:t>
            </a:r>
            <a:r>
              <a:rPr lang="nl-BE" dirty="0" err="1"/>
              <a:t>think</a:t>
            </a:r>
            <a:r>
              <a:rPr lang="nl-BE" dirty="0"/>
              <a:t> Julia is a bit more </a:t>
            </a:r>
            <a:r>
              <a:rPr lang="nl-BE" dirty="0" err="1"/>
              <a:t>flexible</a:t>
            </a:r>
            <a:r>
              <a:rPr lang="nl-BE" dirty="0"/>
              <a:t> </a:t>
            </a:r>
            <a:r>
              <a:rPr lang="nl-BE" dirty="0" err="1"/>
              <a:t>and</a:t>
            </a:r>
            <a:r>
              <a:rPr lang="nl-BE" dirty="0"/>
              <a:t> more </a:t>
            </a:r>
            <a:r>
              <a:rPr lang="nl-BE" dirty="0" err="1"/>
              <a:t>logical</a:t>
            </a:r>
            <a:r>
              <a:rPr lang="nl-BE" dirty="0"/>
              <a:t> in </a:t>
            </a:r>
            <a:r>
              <a:rPr lang="nl-BE" dirty="0" err="1"/>
              <a:t>some</a:t>
            </a:r>
            <a:r>
              <a:rPr lang="nl-BE" dirty="0"/>
              <a:t> </a:t>
            </a:r>
            <a:r>
              <a:rPr lang="nl-BE" dirty="0" err="1"/>
              <a:t>areas</a:t>
            </a:r>
            <a:r>
              <a:rPr lang="nl-BE" dirty="0"/>
              <a:t>. For </a:t>
            </a:r>
            <a:r>
              <a:rPr lang="nl-BE" dirty="0" err="1"/>
              <a:t>example</a:t>
            </a:r>
            <a:r>
              <a:rPr lang="nl-BE" dirty="0"/>
              <a:t> </a:t>
            </a:r>
            <a:r>
              <a:rPr lang="nl-BE" dirty="0" err="1"/>
              <a:t>the</a:t>
            </a:r>
            <a:r>
              <a:rPr lang="nl-BE" dirty="0"/>
              <a:t> way </a:t>
            </a:r>
            <a:r>
              <a:rPr lang="nl-BE" dirty="0" err="1"/>
              <a:t>one</a:t>
            </a:r>
            <a:r>
              <a:rPr lang="nl-BE" dirty="0"/>
              <a:t> </a:t>
            </a:r>
            <a:r>
              <a:rPr lang="nl-BE" dirty="0" err="1"/>
              <a:t>can</a:t>
            </a:r>
            <a:r>
              <a:rPr lang="nl-BE" dirty="0"/>
              <a:t> </a:t>
            </a:r>
            <a:r>
              <a:rPr lang="nl-BE" dirty="0" err="1"/>
              <a:t>work</a:t>
            </a:r>
            <a:r>
              <a:rPr lang="nl-BE" dirty="0"/>
              <a:t> </a:t>
            </a:r>
            <a:r>
              <a:rPr lang="nl-BE" dirty="0" err="1"/>
              <a:t>with</a:t>
            </a:r>
            <a:r>
              <a:rPr lang="nl-BE" dirty="0"/>
              <a:t> strings is </a:t>
            </a:r>
            <a:r>
              <a:rPr lang="nl-BE" dirty="0" err="1"/>
              <a:t>based</a:t>
            </a:r>
            <a:r>
              <a:rPr lang="nl-BE" dirty="0"/>
              <a:t> on Perl, a </a:t>
            </a:r>
            <a:r>
              <a:rPr lang="nl-BE" dirty="0" err="1"/>
              <a:t>highly</a:t>
            </a:r>
            <a:r>
              <a:rPr lang="nl-BE" dirty="0"/>
              <a:t> </a:t>
            </a:r>
            <a:r>
              <a:rPr lang="nl-BE" dirty="0" err="1"/>
              <a:t>expressive</a:t>
            </a:r>
            <a:r>
              <a:rPr lang="nl-BE" dirty="0"/>
              <a:t> </a:t>
            </a:r>
            <a:r>
              <a:rPr lang="nl-BE" dirty="0" err="1"/>
              <a:t>language</a:t>
            </a:r>
            <a:r>
              <a:rPr lang="nl-BE" dirty="0"/>
              <a:t> </a:t>
            </a:r>
            <a:r>
              <a:rPr lang="nl-BE" dirty="0" err="1"/>
              <a:t>that</a:t>
            </a:r>
            <a:r>
              <a:rPr lang="nl-BE" dirty="0"/>
              <a:t> is </a:t>
            </a:r>
            <a:r>
              <a:rPr lang="nl-BE" dirty="0" err="1"/>
              <a:t>much</a:t>
            </a:r>
            <a:r>
              <a:rPr lang="nl-BE" dirty="0"/>
              <a:t> </a:t>
            </a:r>
            <a:r>
              <a:rPr lang="nl-BE" dirty="0" err="1"/>
              <a:t>influenced</a:t>
            </a:r>
            <a:r>
              <a:rPr lang="nl-BE" dirty="0"/>
              <a:t> </a:t>
            </a:r>
            <a:r>
              <a:rPr lang="nl-BE" dirty="0" err="1"/>
              <a:t>by</a:t>
            </a:r>
            <a:r>
              <a:rPr lang="nl-BE" dirty="0"/>
              <a:t> </a:t>
            </a:r>
            <a:r>
              <a:rPr lang="nl-BE" dirty="0" err="1"/>
              <a:t>linguistic</a:t>
            </a:r>
            <a:r>
              <a:rPr lang="nl-BE" dirty="0"/>
              <a:t> </a:t>
            </a:r>
            <a:r>
              <a:rPr lang="nl-BE" dirty="0" err="1"/>
              <a:t>principles</a:t>
            </a:r>
            <a:r>
              <a:rPr lang="nl-BE" dirty="0"/>
              <a:t>. </a:t>
            </a:r>
            <a:r>
              <a:rPr lang="nl-BE" dirty="0" err="1"/>
              <a:t>This</a:t>
            </a:r>
            <a:r>
              <a:rPr lang="nl-BE" dirty="0"/>
              <a:t> </a:t>
            </a:r>
            <a:r>
              <a:rPr lang="nl-BE" dirty="0" err="1"/>
              <a:t>gives</a:t>
            </a:r>
            <a:r>
              <a:rPr lang="nl-BE" dirty="0"/>
              <a:t> small </a:t>
            </a:r>
            <a:r>
              <a:rPr lang="nl-BE" dirty="0" err="1"/>
              <a:t>differences</a:t>
            </a:r>
            <a:r>
              <a:rPr lang="nl-BE" dirty="0"/>
              <a:t> …</a:t>
            </a:r>
          </a:p>
          <a:p>
            <a:endParaRPr lang="nl-BE" dirty="0"/>
          </a:p>
          <a:p>
            <a:r>
              <a:rPr lang="nl-BE" dirty="0" err="1"/>
              <a:t>Also</a:t>
            </a:r>
            <a:r>
              <a:rPr lang="nl-BE" dirty="0"/>
              <a:t> </a:t>
            </a:r>
            <a:r>
              <a:rPr lang="nl-BE" dirty="0" err="1"/>
              <a:t>the</a:t>
            </a:r>
            <a:r>
              <a:rPr lang="nl-BE" dirty="0"/>
              <a:t> loops en </a:t>
            </a:r>
            <a:r>
              <a:rPr lang="nl-BE" dirty="0" err="1"/>
              <a:t>function</a:t>
            </a:r>
            <a:r>
              <a:rPr lang="nl-BE" dirty="0"/>
              <a:t> </a:t>
            </a:r>
            <a:r>
              <a:rPr lang="nl-BE" dirty="0" err="1"/>
              <a:t>definitions</a:t>
            </a:r>
            <a:r>
              <a:rPr lang="nl-BE" dirty="0"/>
              <a:t> in Python …</a:t>
            </a:r>
          </a:p>
          <a:p>
            <a:endParaRPr lang="nl-BE" dirty="0"/>
          </a:p>
          <a:p>
            <a:r>
              <a:rPr lang="nl-BE" dirty="0"/>
              <a:t>As a </a:t>
            </a:r>
            <a:r>
              <a:rPr lang="nl-BE" dirty="0" err="1"/>
              <a:t>very</a:t>
            </a:r>
            <a:r>
              <a:rPr lang="nl-BE" dirty="0"/>
              <a:t> </a:t>
            </a:r>
            <a:r>
              <a:rPr lang="nl-BE" dirty="0" err="1"/>
              <a:t>nice</a:t>
            </a:r>
            <a:r>
              <a:rPr lang="nl-BE" dirty="0"/>
              <a:t> extra, Julia supports </a:t>
            </a:r>
            <a:r>
              <a:rPr lang="nl-BE" dirty="0" err="1"/>
              <a:t>unicode</a:t>
            </a:r>
            <a:r>
              <a:rPr lang="nl-BE" dirty="0"/>
              <a:t> </a:t>
            </a:r>
            <a:r>
              <a:rPr lang="nl-BE" dirty="0" err="1"/>
              <a:t>and</a:t>
            </a:r>
            <a:r>
              <a:rPr lang="nl-BE" dirty="0"/>
              <a:t> Latex, </a:t>
            </a:r>
            <a:r>
              <a:rPr lang="nl-BE" dirty="0" err="1"/>
              <a:t>if</a:t>
            </a:r>
            <a:r>
              <a:rPr lang="nl-BE" dirty="0"/>
              <a:t> </a:t>
            </a:r>
            <a:r>
              <a:rPr lang="nl-BE" dirty="0" err="1"/>
              <a:t>used</a:t>
            </a:r>
            <a:r>
              <a:rPr lang="nl-BE" dirty="0"/>
              <a:t> in </a:t>
            </a:r>
            <a:r>
              <a:rPr lang="nl-BE" dirty="0" err="1"/>
              <a:t>the</a:t>
            </a:r>
            <a:r>
              <a:rPr lang="nl-BE" dirty="0"/>
              <a:t> right </a:t>
            </a:r>
            <a:r>
              <a:rPr lang="nl-BE" dirty="0" err="1"/>
              <a:t>edditing</a:t>
            </a:r>
            <a:r>
              <a:rPr lang="nl-BE" dirty="0"/>
              <a:t> environment.</a:t>
            </a:r>
          </a:p>
          <a:p>
            <a:r>
              <a:rPr lang="nl-BE" dirty="0"/>
              <a:t>I like </a:t>
            </a:r>
            <a:r>
              <a:rPr lang="nl-BE" dirty="0" err="1"/>
              <a:t>this</a:t>
            </a:r>
            <a:r>
              <a:rPr lang="nl-BE" dirty="0"/>
              <a:t> </a:t>
            </a:r>
            <a:r>
              <a:rPr lang="nl-BE" dirty="0" err="1"/>
              <a:t>because</a:t>
            </a:r>
            <a:r>
              <a:rPr lang="nl-BE" dirty="0"/>
              <a:t> …</a:t>
            </a:r>
            <a:endParaRPr lang="en-BE" dirty="0"/>
          </a:p>
        </p:txBody>
      </p:sp>
      <p:sp>
        <p:nvSpPr>
          <p:cNvPr id="4" name="Slide Number Placeholder 3"/>
          <p:cNvSpPr>
            <a:spLocks noGrp="1"/>
          </p:cNvSpPr>
          <p:nvPr>
            <p:ph type="sldNum" sz="quarter" idx="5"/>
          </p:nvPr>
        </p:nvSpPr>
        <p:spPr/>
        <p:txBody>
          <a:bodyPr/>
          <a:lstStyle/>
          <a:p>
            <a:fld id="{F1A4E090-C900-4C82-8535-E70460D22B79}" type="slidenum">
              <a:rPr lang="en-BE" smtClean="0"/>
              <a:t>12</a:t>
            </a:fld>
            <a:endParaRPr lang="en-BE"/>
          </a:p>
        </p:txBody>
      </p:sp>
    </p:spTree>
    <p:extLst>
      <p:ext uri="{BB962C8B-B14F-4D97-AF65-F5344CB8AC3E}">
        <p14:creationId xmlns:p14="http://schemas.microsoft.com/office/powerpoint/2010/main" val="2951611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a:prstGeom prst="rect">
            <a:avLst/>
          </a:prstGeo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a:prstGeom prst="rect">
            <a:avLst/>
          </a:prstGeo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525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a:xfrm>
            <a:off x="1143000" y="872935"/>
            <a:ext cx="9905999" cy="1360898"/>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a:xfrm>
            <a:off x="1143000" y="2332026"/>
            <a:ext cx="9905999" cy="356711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81630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a:prstGeom prst="rect">
            <a:avLst/>
          </a:prstGeo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62279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67681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a:xfrm>
            <a:off x="297025" y="306877"/>
            <a:ext cx="9905999" cy="1360898"/>
          </a:xfrm>
        </p:spPr>
        <p:txBody>
          <a:bodyPr/>
          <a:lstStyle/>
          <a:p>
            <a:r>
              <a:rPr lang="en-US"/>
              <a:t>Click to edit Master title style</a:t>
            </a:r>
          </a:p>
        </p:txBody>
      </p:sp>
      <p:pic>
        <p:nvPicPr>
          <p:cNvPr id="7" name="Content Placeholder 4" descr="Logo&#10;&#10;Description automatically generated">
            <a:extLst>
              <a:ext uri="{FF2B5EF4-FFF2-40B4-BE49-F238E27FC236}">
                <a16:creationId xmlns:a16="http://schemas.microsoft.com/office/drawing/2014/main" id="{BEE38DAE-BFA6-DD27-6BFF-C9927BAAD4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7069" y="5719374"/>
            <a:ext cx="1571625" cy="982662"/>
          </a:xfrm>
          <a:prstGeom prst="rect">
            <a:avLst/>
          </a:prstGeom>
        </p:spPr>
      </p:pic>
    </p:spTree>
    <p:extLst>
      <p:ext uri="{BB962C8B-B14F-4D97-AF65-F5344CB8AC3E}">
        <p14:creationId xmlns:p14="http://schemas.microsoft.com/office/powerpoint/2010/main" val="4230778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a:xfrm>
            <a:off x="1143000" y="2748551"/>
            <a:ext cx="9905999" cy="1360898"/>
          </a:xfrm>
        </p:spPr>
        <p:txBody>
          <a:bodyPr>
            <a:normAutofit/>
          </a:bodyPr>
          <a:lstStyle>
            <a:lvl1pPr algn="ctr">
              <a:defRPr sz="4400"/>
            </a:lvl1pPr>
          </a:lstStyle>
          <a:p>
            <a:r>
              <a:rPr lang="en-US" dirty="0"/>
              <a:t>Click to edit Master title style</a:t>
            </a:r>
          </a:p>
        </p:txBody>
      </p:sp>
      <p:pic>
        <p:nvPicPr>
          <p:cNvPr id="4" name="Content Placeholder 4" descr="Logo&#10;&#10;Description automatically generated">
            <a:extLst>
              <a:ext uri="{FF2B5EF4-FFF2-40B4-BE49-F238E27FC236}">
                <a16:creationId xmlns:a16="http://schemas.microsoft.com/office/drawing/2014/main" id="{DC0ABD8A-E9CB-5C10-AD83-7D09B19B9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7069" y="5719374"/>
            <a:ext cx="1571625" cy="982662"/>
          </a:xfrm>
          <a:prstGeom prst="rect">
            <a:avLst/>
          </a:prstGeom>
        </p:spPr>
      </p:pic>
    </p:spTree>
    <p:extLst>
      <p:ext uri="{BB962C8B-B14F-4D97-AF65-F5344CB8AC3E}">
        <p14:creationId xmlns:p14="http://schemas.microsoft.com/office/powerpoint/2010/main" val="1780288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50509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24184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04373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43989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9352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E9059AE-BB83-17E2-9BAD-49C23F57665C}"/>
              </a:ext>
            </a:extLst>
          </p:cNvPr>
          <p:cNvSpPr>
            <a:spLocks noGrp="1"/>
          </p:cNvSpPr>
          <p:nvPr>
            <p:ph type="title"/>
          </p:nvPr>
        </p:nvSpPr>
        <p:spPr>
          <a:xfrm>
            <a:off x="297025" y="306877"/>
            <a:ext cx="9905999" cy="1360898"/>
          </a:xfrm>
          <a:prstGeom prst="rect">
            <a:avLst/>
          </a:prstGeom>
        </p:spPr>
        <p:txBody>
          <a:bodyPr anchor="ctr"/>
          <a:lstStyle/>
          <a:p>
            <a:r>
              <a:rPr lang="en-US"/>
              <a:t>Click to edit Master title style</a:t>
            </a:r>
          </a:p>
        </p:txBody>
      </p:sp>
    </p:spTree>
    <p:extLst>
      <p:ext uri="{BB962C8B-B14F-4D97-AF65-F5344CB8AC3E}">
        <p14:creationId xmlns:p14="http://schemas.microsoft.com/office/powerpoint/2010/main" val="20814702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98776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732207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054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4345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a:prstGeom prst="rect">
            <a:avLst/>
          </a:prstGeo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a:prstGeom prst="rect">
            <a:avLst/>
          </a:prstGeo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5048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a:xfrm>
            <a:off x="1143000" y="872935"/>
            <a:ext cx="9905999" cy="136089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4999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a:prstGeom prst="rect">
            <a:avLst/>
          </a:prstGeo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a:prstGeom prst="rect">
            <a:avLst/>
          </a:prstGeo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a:prstGeom prst="rect">
            <a:avLst/>
          </a:prstGeo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7621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a:prstGeom prst="rect">
            <a:avLst/>
          </a:prstGeo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7110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8572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a:prstGeom prst="rect">
            <a:avLst/>
          </a:prstGeo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a:prstGeom prst="rect">
            <a:avLst/>
          </a:prstGeo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11405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a:prstGeom prst="rect">
            <a:avLst/>
          </a:prstGeo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a:xfrm>
            <a:off x="7388157" y="6356350"/>
            <a:ext cx="3093395" cy="365125"/>
          </a:xfrm>
          <a:prstGeom prst="rect">
            <a:avLst/>
          </a:prstGeom>
        </p:spPr>
        <p:txBody>
          <a:bodyPr/>
          <a:lstStyle/>
          <a:p>
            <a:fld id="{3CADBD16-5BFB-4D9F-9646-C75D1B53BBB6}" type="datetimeFigureOut">
              <a:rPr lang="en-US" smtClean="0"/>
              <a:t>11/23/2023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a:xfrm>
            <a:off x="1143000" y="6356350"/>
            <a:ext cx="3959157"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a:xfrm>
            <a:off x="10423186" y="6356350"/>
            <a:ext cx="625813" cy="365125"/>
          </a:xfrm>
          <a:prstGeom prst="rect">
            <a:avLst/>
          </a:prstGeom>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a:prstGeom prst="rect">
            <a:avLst/>
          </a:prstGeo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1741780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4" descr="Logo&#10;&#10;Description automatically generated">
            <a:extLst>
              <a:ext uri="{FF2B5EF4-FFF2-40B4-BE49-F238E27FC236}">
                <a16:creationId xmlns:a16="http://schemas.microsoft.com/office/drawing/2014/main" id="{1DBF4961-9456-2CCE-E471-2D1993A9218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27069" y="5719374"/>
            <a:ext cx="1571625" cy="982662"/>
          </a:xfrm>
          <a:prstGeom prst="rect">
            <a:avLst/>
          </a:prstGeom>
        </p:spPr>
      </p:pic>
    </p:spTree>
    <p:extLst>
      <p:ext uri="{BB962C8B-B14F-4D97-AF65-F5344CB8AC3E}">
        <p14:creationId xmlns:p14="http://schemas.microsoft.com/office/powerpoint/2010/main" val="2599687159"/>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145244-86DC-AF8D-38A7-2EA26FF4AB96}"/>
              </a:ext>
            </a:extLst>
          </p:cNvPr>
          <p:cNvPicPr>
            <a:picLocks noChangeAspect="1"/>
          </p:cNvPicPr>
          <p:nvPr userDrawn="1"/>
        </p:nvPicPr>
        <p:blipFill>
          <a:blip r:embed="rId14">
            <a:alphaModFix amt="20000"/>
            <a:extLst>
              <a:ext uri="{28A0092B-C50C-407E-A947-70E740481C1C}">
                <a14:useLocalDpi xmlns:a14="http://schemas.microsoft.com/office/drawing/2010/main" val="0"/>
              </a:ext>
            </a:extLst>
          </a:blip>
          <a:srcRect/>
          <a:stretch/>
        </p:blipFill>
        <p:spPr>
          <a:xfrm>
            <a:off x="-181796" y="-7938"/>
            <a:ext cx="12508640" cy="6848224"/>
          </a:xfrm>
          <a:prstGeom prst="rect">
            <a:avLst/>
          </a:prstGeom>
        </p:spPr>
      </p:pic>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11/23/2023</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pic>
        <p:nvPicPr>
          <p:cNvPr id="7" name="Content Placeholder 4" descr="Logo&#10;&#10;Description automatically generated">
            <a:extLst>
              <a:ext uri="{FF2B5EF4-FFF2-40B4-BE49-F238E27FC236}">
                <a16:creationId xmlns:a16="http://schemas.microsoft.com/office/drawing/2014/main" id="{8F256FB5-3183-4BA0-B420-E179428D938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27069" y="5719374"/>
            <a:ext cx="1571625" cy="982662"/>
          </a:xfrm>
          <a:prstGeom prst="rect">
            <a:avLst/>
          </a:prstGeom>
        </p:spPr>
      </p:pic>
    </p:spTree>
    <p:extLst>
      <p:ext uri="{BB962C8B-B14F-4D97-AF65-F5344CB8AC3E}">
        <p14:creationId xmlns:p14="http://schemas.microsoft.com/office/powerpoint/2010/main" val="59428064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8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julialang.org/blog/2012/02/why-we-created-julia/"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cheatsheets.quantecon.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shorturl.at/gDHR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hyperlink" Target="https://scientificcoder.com/how-to-solve-the-two-language-problem" TargetMode="External"/><Relationship Id="rId4" Type="http://schemas.openxmlformats.org/officeDocument/2006/relationships/hyperlink" Target="https://julialang.org/blog/2012/02/why-we-created-julia/" TargetMode="Externa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23194-88D6-4516-8942-C13FA78CC0FC}"/>
              </a:ext>
            </a:extLst>
          </p:cNvPr>
          <p:cNvSpPr>
            <a:spLocks noGrp="1"/>
          </p:cNvSpPr>
          <p:nvPr>
            <p:ph type="ctrTitle"/>
          </p:nvPr>
        </p:nvSpPr>
        <p:spPr>
          <a:xfrm>
            <a:off x="669011" y="786654"/>
            <a:ext cx="7150453" cy="2427194"/>
          </a:xfrm>
        </p:spPr>
        <p:txBody>
          <a:bodyPr>
            <a:normAutofit/>
          </a:bodyPr>
          <a:lstStyle/>
          <a:p>
            <a:r>
              <a:rPr lang="en-US" sz="6000" dirty="0">
                <a:latin typeface="Amasis MT Pro Black" panose="020B0604020202020204" pitchFamily="18" charset="0"/>
                <a:cs typeface="Aharoni" panose="02010803020104030203" pitchFamily="2" charset="-79"/>
              </a:rPr>
              <a:t>Introduction to</a:t>
            </a:r>
            <a:endParaRPr lang="en-BE" sz="6000" dirty="0">
              <a:latin typeface="Amasis MT Pro Black" panose="020B0604020202020204" pitchFamily="18" charset="0"/>
              <a:cs typeface="Aharoni" panose="02010803020104030203" pitchFamily="2" charset="-79"/>
            </a:endParaRPr>
          </a:p>
        </p:txBody>
      </p:sp>
      <p:sp>
        <p:nvSpPr>
          <p:cNvPr id="3" name="Subtitle 2">
            <a:extLst>
              <a:ext uri="{FF2B5EF4-FFF2-40B4-BE49-F238E27FC236}">
                <a16:creationId xmlns:a16="http://schemas.microsoft.com/office/drawing/2014/main" id="{2F16D83B-41C7-47E9-8510-2B93263C508D}"/>
              </a:ext>
            </a:extLst>
          </p:cNvPr>
          <p:cNvSpPr>
            <a:spLocks noGrp="1"/>
          </p:cNvSpPr>
          <p:nvPr>
            <p:ph type="subTitle" idx="1"/>
          </p:nvPr>
        </p:nvSpPr>
        <p:spPr>
          <a:xfrm>
            <a:off x="669011" y="3601268"/>
            <a:ext cx="5814489" cy="956437"/>
          </a:xfrm>
        </p:spPr>
        <p:txBody>
          <a:bodyPr anchor="b">
            <a:noAutofit/>
          </a:bodyPr>
          <a:lstStyle/>
          <a:p>
            <a:r>
              <a:rPr lang="en-US" sz="3000" dirty="0">
                <a:latin typeface="Amasis MT Pro Black" panose="02040A04050005020304" pitchFamily="18" charset="0"/>
              </a:rPr>
              <a:t>Combining fast code </a:t>
            </a:r>
            <a:r>
              <a:rPr lang="en-US" sz="3000" u="sng" dirty="0">
                <a:latin typeface="Amasis MT Pro Black" panose="02040A04050005020304" pitchFamily="18" charset="0"/>
              </a:rPr>
              <a:t>writing</a:t>
            </a:r>
            <a:r>
              <a:rPr lang="en-US" sz="3000" dirty="0">
                <a:latin typeface="Amasis MT Pro Black" panose="02040A04050005020304" pitchFamily="18" charset="0"/>
              </a:rPr>
              <a:t> with efficient code </a:t>
            </a:r>
            <a:r>
              <a:rPr lang="en-US" sz="3000" u="sng" dirty="0">
                <a:latin typeface="Amasis MT Pro Black" panose="02040A04050005020304" pitchFamily="18" charset="0"/>
              </a:rPr>
              <a:t>running</a:t>
            </a:r>
            <a:endParaRPr lang="en-BE" sz="3000" u="sng" dirty="0">
              <a:latin typeface="Amasis MT Pro Black" panose="02040A04050005020304" pitchFamily="18" charset="0"/>
            </a:endParaRPr>
          </a:p>
        </p:txBody>
      </p:sp>
      <p:pic>
        <p:nvPicPr>
          <p:cNvPr id="4" name="Picture 3" descr="Shimmering light effects">
            <a:extLst>
              <a:ext uri="{FF2B5EF4-FFF2-40B4-BE49-F238E27FC236}">
                <a16:creationId xmlns:a16="http://schemas.microsoft.com/office/drawing/2014/main" id="{5263FED9-2AAC-4592-16CA-F8E337DF07D0}"/>
              </a:ext>
            </a:extLst>
          </p:cNvPr>
          <p:cNvPicPr>
            <a:picLocks noChangeAspect="1"/>
          </p:cNvPicPr>
          <p:nvPr/>
        </p:nvPicPr>
        <p:blipFill rotWithShape="1">
          <a:blip r:embed="rId3"/>
          <a:srcRect r="-1" b="227"/>
          <a:stretch/>
        </p:blipFill>
        <p:spPr>
          <a:xfrm>
            <a:off x="531759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pic>
        <p:nvPicPr>
          <p:cNvPr id="6" name="Picture 5" descr="Logo&#10;&#10;Description automatically generated">
            <a:extLst>
              <a:ext uri="{FF2B5EF4-FFF2-40B4-BE49-F238E27FC236}">
                <a16:creationId xmlns:a16="http://schemas.microsoft.com/office/drawing/2014/main" id="{FA2781C4-939A-4B81-967A-83E2CA77F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321" y="1551441"/>
            <a:ext cx="2121967" cy="1326229"/>
          </a:xfrm>
          <a:prstGeom prst="rect">
            <a:avLst/>
          </a:prstGeom>
        </p:spPr>
      </p:pic>
    </p:spTree>
    <p:extLst>
      <p:ext uri="{BB962C8B-B14F-4D97-AF65-F5344CB8AC3E}">
        <p14:creationId xmlns:p14="http://schemas.microsoft.com/office/powerpoint/2010/main" val="1772209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p:txBody>
          <a:bodyPr/>
          <a:lstStyle/>
          <a:p>
            <a:r>
              <a:rPr lang="en-US" dirty="0">
                <a:latin typeface="Amasis MT Pro Black" panose="02040A04050005020304" pitchFamily="18" charset="0"/>
              </a:rPr>
              <a:t>Two-Culture Problem</a:t>
            </a:r>
            <a:endParaRPr lang="en-BE" dirty="0">
              <a:latin typeface="Amasis MT Pro Black" panose="02040A04050005020304" pitchFamily="18" charset="0"/>
            </a:endParaRPr>
          </a:p>
        </p:txBody>
      </p:sp>
      <p:pic>
        <p:nvPicPr>
          <p:cNvPr id="18" name="Picture 17" descr="A blue hexagon with white letters and a white text&#10;&#10;Description automatically generated">
            <a:extLst>
              <a:ext uri="{FF2B5EF4-FFF2-40B4-BE49-F238E27FC236}">
                <a16:creationId xmlns:a16="http://schemas.microsoft.com/office/drawing/2014/main" id="{5B0C981A-3CC7-F1A4-A758-72EA10EC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56" y="4136413"/>
            <a:ext cx="1737813" cy="1303360"/>
          </a:xfrm>
          <a:prstGeom prst="rect">
            <a:avLst/>
          </a:prstGeom>
        </p:spPr>
      </p:pic>
      <p:pic>
        <p:nvPicPr>
          <p:cNvPr id="20" name="Picture 19" descr="A colorful graph on a black background&#10;&#10;Description automatically generated">
            <a:extLst>
              <a:ext uri="{FF2B5EF4-FFF2-40B4-BE49-F238E27FC236}">
                <a16:creationId xmlns:a16="http://schemas.microsoft.com/office/drawing/2014/main" id="{748CF37F-01EA-C3BC-0DA8-8841AD6E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02" y="3657005"/>
            <a:ext cx="1491876" cy="1303360"/>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D4D95B1B-296F-467A-0F89-8EE84F41F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3270" y="4005817"/>
            <a:ext cx="1303361" cy="1303361"/>
          </a:xfrm>
          <a:prstGeom prst="rect">
            <a:avLst/>
          </a:prstGeom>
        </p:spPr>
      </p:pic>
      <p:pic>
        <p:nvPicPr>
          <p:cNvPr id="24" name="Picture 23" descr="A logo of a cobra&#10;&#10;Description automatically generated">
            <a:extLst>
              <a:ext uri="{FF2B5EF4-FFF2-40B4-BE49-F238E27FC236}">
                <a16:creationId xmlns:a16="http://schemas.microsoft.com/office/drawing/2014/main" id="{7762DA86-123D-FE7C-7F00-AE0C2908F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104" y="4713120"/>
            <a:ext cx="1401462" cy="1303360"/>
          </a:xfrm>
          <a:prstGeom prst="rect">
            <a:avLst/>
          </a:prstGeom>
        </p:spPr>
      </p:pic>
      <p:pic>
        <p:nvPicPr>
          <p:cNvPr id="26" name="Picture 25" descr="A black and white logo&#10;&#10;Description automatically generated">
            <a:extLst>
              <a:ext uri="{FF2B5EF4-FFF2-40B4-BE49-F238E27FC236}">
                <a16:creationId xmlns:a16="http://schemas.microsoft.com/office/drawing/2014/main" id="{92936885-423B-B46B-A1D5-025DA7B0C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692" y="2935049"/>
            <a:ext cx="1300061" cy="1300061"/>
          </a:xfrm>
          <a:prstGeom prst="rect">
            <a:avLst/>
          </a:prstGeom>
        </p:spPr>
      </p:pic>
      <p:pic>
        <p:nvPicPr>
          <p:cNvPr id="28" name="Picture 27" descr="A blue and grey logo&#10;&#10;Description automatically generated">
            <a:extLst>
              <a:ext uri="{FF2B5EF4-FFF2-40B4-BE49-F238E27FC236}">
                <a16:creationId xmlns:a16="http://schemas.microsoft.com/office/drawing/2014/main" id="{E3E84E44-83BD-D4B9-14C2-85CDC1A9E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5028" y="2510058"/>
            <a:ext cx="1683205" cy="1304251"/>
          </a:xfrm>
          <a:prstGeom prst="rect">
            <a:avLst/>
          </a:prstGeom>
        </p:spPr>
      </p:pic>
      <p:pic>
        <p:nvPicPr>
          <p:cNvPr id="31" name="Picture 30" descr="A purple and white letter f&#10;&#10;Description automatically generated">
            <a:extLst>
              <a:ext uri="{FF2B5EF4-FFF2-40B4-BE49-F238E27FC236}">
                <a16:creationId xmlns:a16="http://schemas.microsoft.com/office/drawing/2014/main" id="{1A945847-56D5-DC9B-11AB-85849FF89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3693" y="2835740"/>
            <a:ext cx="1064823" cy="1064823"/>
          </a:xfrm>
          <a:prstGeom prst="rect">
            <a:avLst/>
          </a:prstGeom>
        </p:spPr>
      </p:pic>
      <p:pic>
        <p:nvPicPr>
          <p:cNvPr id="33" name="Picture 32" descr="A yellow and black logo&#10;&#10;Description automatically generated">
            <a:extLst>
              <a:ext uri="{FF2B5EF4-FFF2-40B4-BE49-F238E27FC236}">
                <a16:creationId xmlns:a16="http://schemas.microsoft.com/office/drawing/2014/main" id="{790B14FC-F3BD-5ACD-3983-69BD049EAD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472" y="5502385"/>
            <a:ext cx="1119345" cy="1119345"/>
          </a:xfrm>
          <a:prstGeom prst="rect">
            <a:avLst/>
          </a:prstGeom>
        </p:spPr>
      </p:pic>
      <p:pic>
        <p:nvPicPr>
          <p:cNvPr id="37" name="Picture 36" descr="A red diamond with a black background&#10;&#10;Description automatically generated">
            <a:extLst>
              <a:ext uri="{FF2B5EF4-FFF2-40B4-BE49-F238E27FC236}">
                <a16:creationId xmlns:a16="http://schemas.microsoft.com/office/drawing/2014/main" id="{79578BEE-EC92-B7A4-737B-5038D75390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013" y="4965412"/>
            <a:ext cx="1309343" cy="1309343"/>
          </a:xfrm>
          <a:prstGeom prst="rect">
            <a:avLst/>
          </a:prstGeom>
        </p:spPr>
      </p:pic>
      <p:pic>
        <p:nvPicPr>
          <p:cNvPr id="2" name="Picture 1" descr="A blue and black logo&#10;&#10;Description automatically generated">
            <a:extLst>
              <a:ext uri="{FF2B5EF4-FFF2-40B4-BE49-F238E27FC236}">
                <a16:creationId xmlns:a16="http://schemas.microsoft.com/office/drawing/2014/main" id="{BDE5B73B-C1F0-29E7-06EF-4A1C9C3040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6835" y="2587420"/>
            <a:ext cx="2419678" cy="2139169"/>
          </a:xfrm>
          <a:prstGeom prst="rect">
            <a:avLst/>
          </a:prstGeom>
        </p:spPr>
      </p:pic>
      <p:cxnSp>
        <p:nvCxnSpPr>
          <p:cNvPr id="4" name="Straight Connector 3">
            <a:extLst>
              <a:ext uri="{FF2B5EF4-FFF2-40B4-BE49-F238E27FC236}">
                <a16:creationId xmlns:a16="http://schemas.microsoft.com/office/drawing/2014/main" id="{FCDAE1B9-3632-A8CA-E050-5FA81AEE2688}"/>
              </a:ext>
            </a:extLst>
          </p:cNvPr>
          <p:cNvCxnSpPr/>
          <p:nvPr/>
        </p:nvCxnSpPr>
        <p:spPr>
          <a:xfrm>
            <a:off x="5978285" y="2794588"/>
            <a:ext cx="0" cy="34997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EF67D4-0BA4-131D-8821-19B757809940}"/>
              </a:ext>
            </a:extLst>
          </p:cNvPr>
          <p:cNvSpPr txBox="1"/>
          <p:nvPr/>
        </p:nvSpPr>
        <p:spPr>
          <a:xfrm>
            <a:off x="1172722" y="1686575"/>
            <a:ext cx="3834633" cy="523220"/>
          </a:xfrm>
          <a:prstGeom prst="rect">
            <a:avLst/>
          </a:prstGeom>
          <a:noFill/>
        </p:spPr>
        <p:txBody>
          <a:bodyPr wrap="square" rtlCol="0">
            <a:spAutoFit/>
          </a:bodyPr>
          <a:lstStyle/>
          <a:p>
            <a:pPr algn="ctr"/>
            <a:r>
              <a:rPr lang="en-US" sz="2800" dirty="0"/>
              <a:t>For the user</a:t>
            </a:r>
            <a:endParaRPr lang="en-GB" sz="2800" dirty="0"/>
          </a:p>
        </p:txBody>
      </p:sp>
      <p:sp>
        <p:nvSpPr>
          <p:cNvPr id="6" name="TextBox 5">
            <a:extLst>
              <a:ext uri="{FF2B5EF4-FFF2-40B4-BE49-F238E27FC236}">
                <a16:creationId xmlns:a16="http://schemas.microsoft.com/office/drawing/2014/main" id="{216899EA-F7E7-7FC5-3C73-3DF0CDD4F4AD}"/>
              </a:ext>
            </a:extLst>
          </p:cNvPr>
          <p:cNvSpPr txBox="1"/>
          <p:nvPr/>
        </p:nvSpPr>
        <p:spPr>
          <a:xfrm>
            <a:off x="7233508" y="1686575"/>
            <a:ext cx="4138037" cy="523220"/>
          </a:xfrm>
          <a:prstGeom prst="rect">
            <a:avLst/>
          </a:prstGeom>
          <a:noFill/>
        </p:spPr>
        <p:txBody>
          <a:bodyPr wrap="square" rtlCol="0">
            <a:spAutoFit/>
          </a:bodyPr>
          <a:lstStyle/>
          <a:p>
            <a:pPr algn="ctr"/>
            <a:r>
              <a:rPr lang="en-US" sz="2800" dirty="0"/>
              <a:t>Development</a:t>
            </a:r>
            <a:endParaRPr lang="en-GB" sz="2800" dirty="0"/>
          </a:p>
        </p:txBody>
      </p:sp>
      <p:sp>
        <p:nvSpPr>
          <p:cNvPr id="3" name="Arc 2">
            <a:extLst>
              <a:ext uri="{FF2B5EF4-FFF2-40B4-BE49-F238E27FC236}">
                <a16:creationId xmlns:a16="http://schemas.microsoft.com/office/drawing/2014/main" id="{A48B498C-1C2A-22F7-86FC-238C285C37D6}"/>
              </a:ext>
            </a:extLst>
          </p:cNvPr>
          <p:cNvSpPr/>
          <p:nvPr/>
        </p:nvSpPr>
        <p:spPr>
          <a:xfrm rot="21167358">
            <a:off x="4712545" y="2243273"/>
            <a:ext cx="2419673" cy="900845"/>
          </a:xfrm>
          <a:prstGeom prst="arc">
            <a:avLst>
              <a:gd name="adj1" fmla="val 11015076"/>
              <a:gd name="adj2" fmla="val 21114746"/>
            </a:avLst>
          </a:prstGeom>
          <a:noFill/>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8" name="Picture 7" descr="Cartoon of a cartoon of two people&#10;&#10;Description automatically generated">
            <a:extLst>
              <a:ext uri="{FF2B5EF4-FFF2-40B4-BE49-F238E27FC236}">
                <a16:creationId xmlns:a16="http://schemas.microsoft.com/office/drawing/2014/main" id="{AA559CF9-6CA9-7892-15B6-198E254DB1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1338" y="2319155"/>
            <a:ext cx="7005634" cy="4450638"/>
          </a:xfrm>
          <a:prstGeom prst="rect">
            <a:avLst/>
          </a:prstGeom>
        </p:spPr>
      </p:pic>
    </p:spTree>
    <p:extLst>
      <p:ext uri="{BB962C8B-B14F-4D97-AF65-F5344CB8AC3E}">
        <p14:creationId xmlns:p14="http://schemas.microsoft.com/office/powerpoint/2010/main" val="335055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9" presetClass="emph" presetSubtype="0" nodeType="withEffect">
                                  <p:stCondLst>
                                    <p:cond delay="0"/>
                                  </p:stCondLst>
                                  <p:childTnLst>
                                    <p:set>
                                      <p:cBhvr>
                                        <p:cTn id="10" dur="indefinite"/>
                                        <p:tgtEl>
                                          <p:spTgt spid="26"/>
                                        </p:tgtEl>
                                        <p:attrNameLst>
                                          <p:attrName>style.opacity</p:attrName>
                                        </p:attrNameLst>
                                      </p:cBhvr>
                                      <p:to>
                                        <p:strVal val="0.25"/>
                                      </p:to>
                                    </p:set>
                                    <p:animEffect filter="image" prLst="opacity: 0.25">
                                      <p:cBhvr rctx="IE">
                                        <p:cTn id="11" dur="indefinite"/>
                                        <p:tgtEl>
                                          <p:spTgt spid="26"/>
                                        </p:tgtEl>
                                      </p:cBhvr>
                                    </p:animEffect>
                                  </p:childTnLst>
                                </p:cTn>
                              </p:par>
                              <p:par>
                                <p:cTn id="12" presetID="9" presetClass="emph" presetSubtype="0" nodeType="withEffect">
                                  <p:stCondLst>
                                    <p:cond delay="0"/>
                                  </p:stCondLst>
                                  <p:childTnLst>
                                    <p:set>
                                      <p:cBhvr>
                                        <p:cTn id="13" dur="indefinite"/>
                                        <p:tgtEl>
                                          <p:spTgt spid="28"/>
                                        </p:tgtEl>
                                        <p:attrNameLst>
                                          <p:attrName>style.opacity</p:attrName>
                                        </p:attrNameLst>
                                      </p:cBhvr>
                                      <p:to>
                                        <p:strVal val="0.25"/>
                                      </p:to>
                                    </p:set>
                                    <p:animEffect filter="image" prLst="opacity: 0.25">
                                      <p:cBhvr rctx="IE">
                                        <p:cTn id="14" dur="indefinite"/>
                                        <p:tgtEl>
                                          <p:spTgt spid="28"/>
                                        </p:tgtEl>
                                      </p:cBhvr>
                                    </p:animEffect>
                                  </p:childTnLst>
                                </p:cTn>
                              </p:par>
                              <p:par>
                                <p:cTn id="15" presetID="9" presetClass="emph" presetSubtype="0" nodeType="withEffect">
                                  <p:stCondLst>
                                    <p:cond delay="0"/>
                                  </p:stCondLst>
                                  <p:childTnLst>
                                    <p:set>
                                      <p:cBhvr>
                                        <p:cTn id="16" dur="indefinite"/>
                                        <p:tgtEl>
                                          <p:spTgt spid="22"/>
                                        </p:tgtEl>
                                        <p:attrNameLst>
                                          <p:attrName>style.opacity</p:attrName>
                                        </p:attrNameLst>
                                      </p:cBhvr>
                                      <p:to>
                                        <p:strVal val="0.25"/>
                                      </p:to>
                                    </p:set>
                                    <p:animEffect filter="image" prLst="opacity: 0.25">
                                      <p:cBhvr rctx="IE">
                                        <p:cTn id="17" dur="indefinite"/>
                                        <p:tgtEl>
                                          <p:spTgt spid="22"/>
                                        </p:tgtEl>
                                      </p:cBhvr>
                                    </p:animEffect>
                                  </p:childTnLst>
                                </p:cTn>
                              </p:par>
                              <p:par>
                                <p:cTn id="18" presetID="9" presetClass="emph" presetSubtype="0" nodeType="withEffect">
                                  <p:stCondLst>
                                    <p:cond delay="0"/>
                                  </p:stCondLst>
                                  <p:childTnLst>
                                    <p:set>
                                      <p:cBhvr>
                                        <p:cTn id="19" dur="indefinite"/>
                                        <p:tgtEl>
                                          <p:spTgt spid="37"/>
                                        </p:tgtEl>
                                        <p:attrNameLst>
                                          <p:attrName>style.opacity</p:attrName>
                                        </p:attrNameLst>
                                      </p:cBhvr>
                                      <p:to>
                                        <p:strVal val="0.25"/>
                                      </p:to>
                                    </p:set>
                                    <p:animEffect filter="image" prLst="opacity: 0.25">
                                      <p:cBhvr rctx="IE">
                                        <p:cTn id="20" dur="indefinite"/>
                                        <p:tgtEl>
                                          <p:spTgt spid="37"/>
                                        </p:tgtEl>
                                      </p:cBhvr>
                                    </p:animEffect>
                                  </p:childTnLst>
                                </p:cTn>
                              </p:par>
                              <p:par>
                                <p:cTn id="21" presetID="9" presetClass="emph" presetSubtype="0" nodeType="withEffect">
                                  <p:stCondLst>
                                    <p:cond delay="0"/>
                                  </p:stCondLst>
                                  <p:childTnLst>
                                    <p:set>
                                      <p:cBhvr>
                                        <p:cTn id="22" dur="indefinite"/>
                                        <p:tgtEl>
                                          <p:spTgt spid="33"/>
                                        </p:tgtEl>
                                        <p:attrNameLst>
                                          <p:attrName>style.opacity</p:attrName>
                                        </p:attrNameLst>
                                      </p:cBhvr>
                                      <p:to>
                                        <p:strVal val="0.25"/>
                                      </p:to>
                                    </p:set>
                                    <p:animEffect filter="image" prLst="opacity: 0.25">
                                      <p:cBhvr rctx="IE">
                                        <p:cTn id="23" dur="indefinite"/>
                                        <p:tgtEl>
                                          <p:spTgt spid="33"/>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par>
                                <p:cTn id="27" presetID="9" presetClass="emph" presetSubtype="0" nodeType="withEffect">
                                  <p:stCondLst>
                                    <p:cond delay="0"/>
                                  </p:stCondLst>
                                  <p:childTnLst>
                                    <p:set>
                                      <p:cBhvr>
                                        <p:cTn id="28" dur="indefinite"/>
                                        <p:tgtEl>
                                          <p:spTgt spid="18"/>
                                        </p:tgtEl>
                                        <p:attrNameLst>
                                          <p:attrName>style.opacity</p:attrName>
                                        </p:attrNameLst>
                                      </p:cBhvr>
                                      <p:to>
                                        <p:strVal val="0.25"/>
                                      </p:to>
                                    </p:set>
                                    <p:animEffect filter="image" prLst="opacity: 0.25">
                                      <p:cBhvr rctx="IE">
                                        <p:cTn id="29" dur="indefinite"/>
                                        <p:tgtEl>
                                          <p:spTgt spid="18"/>
                                        </p:tgtEl>
                                      </p:cBhvr>
                                    </p:animEffect>
                                  </p:childTnLst>
                                </p:cTn>
                              </p:par>
                              <p:par>
                                <p:cTn id="30" presetID="9" presetClass="emph" presetSubtype="0" nodeType="withEffect">
                                  <p:stCondLst>
                                    <p:cond delay="0"/>
                                  </p:stCondLst>
                                  <p:childTnLst>
                                    <p:set>
                                      <p:cBhvr>
                                        <p:cTn id="31" dur="indefinite"/>
                                        <p:tgtEl>
                                          <p:spTgt spid="31"/>
                                        </p:tgtEl>
                                        <p:attrNameLst>
                                          <p:attrName>style.opacity</p:attrName>
                                        </p:attrNameLst>
                                      </p:cBhvr>
                                      <p:to>
                                        <p:strVal val="0.25"/>
                                      </p:to>
                                    </p:set>
                                    <p:animEffect filter="image" prLst="opacity: 0.25">
                                      <p:cBhvr rctx="IE">
                                        <p:cTn id="32" dur="indefinite"/>
                                        <p:tgtEl>
                                          <p:spTgt spid="31"/>
                                        </p:tgtEl>
                                      </p:cBhvr>
                                    </p:animEffect>
                                  </p:childTnLst>
                                </p:cTn>
                              </p:par>
                              <p:par>
                                <p:cTn id="33" presetID="9" presetClass="emph" presetSubtype="0" nodeType="withEffect">
                                  <p:stCondLst>
                                    <p:cond delay="0"/>
                                  </p:stCondLst>
                                  <p:childTnLst>
                                    <p:set>
                                      <p:cBhvr>
                                        <p:cTn id="34" dur="indefinite"/>
                                        <p:tgtEl>
                                          <p:spTgt spid="24"/>
                                        </p:tgtEl>
                                        <p:attrNameLst>
                                          <p:attrName>style.opacity</p:attrName>
                                        </p:attrNameLst>
                                      </p:cBhvr>
                                      <p:to>
                                        <p:strVal val="0.25"/>
                                      </p:to>
                                    </p:set>
                                    <p:animEffect filter="image" prLst="opacity: 0.25">
                                      <p:cBhvr rctx="IE">
                                        <p:cTn id="35" dur="indefinite"/>
                                        <p:tgtEl>
                                          <p:spTgt spid="24"/>
                                        </p:tgtEl>
                                      </p:cBhvr>
                                    </p:animEffect>
                                  </p:childTnLst>
                                </p:cTn>
                              </p:par>
                              <p:par>
                                <p:cTn id="36" presetID="9" presetClass="emph" presetSubtype="0" nodeType="withEffect">
                                  <p:stCondLst>
                                    <p:cond delay="0"/>
                                  </p:stCondLst>
                                  <p:childTnLst>
                                    <p:set>
                                      <p:cBhvr>
                                        <p:cTn id="37" dur="indefinite"/>
                                        <p:tgtEl>
                                          <p:spTgt spid="2"/>
                                        </p:tgtEl>
                                        <p:attrNameLst>
                                          <p:attrName>style.opacity</p:attrName>
                                        </p:attrNameLst>
                                      </p:cBhvr>
                                      <p:to>
                                        <p:strVal val="0.25"/>
                                      </p:to>
                                    </p:set>
                                    <p:animEffect filter="image" prLst="opacity: 0.25">
                                      <p:cBhvr rctx="IE">
                                        <p:cTn id="38"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74F3C034-9A6B-DD59-2409-04747C8F0FE6}"/>
              </a:ext>
            </a:extLst>
          </p:cNvPr>
          <p:cNvSpPr>
            <a:spLocks noGrp="1" noRot="1" noMove="1" noResize="1" noEditPoints="1" noAdjustHandles="1" noChangeArrowheads="1" noChangeShapeType="1"/>
          </p:cNvSpPr>
          <p:nvPr>
            <p:ph type="ftr" sz="quarter" idx="4294967295"/>
          </p:nvPr>
        </p:nvSpPr>
        <p:spPr>
          <a:xfrm>
            <a:off x="0" y="6589628"/>
            <a:ext cx="3029386" cy="268372"/>
          </a:xfrm>
          <a:prstGeom prst="rect">
            <a:avLst/>
          </a:prstGeom>
        </p:spPr>
        <p:txBody>
          <a:bodyPr/>
          <a:lstStyle/>
          <a:p>
            <a:r>
              <a:rPr lang="en-US" sz="1400" baseline="30000" dirty="0"/>
              <a:t>1</a:t>
            </a:r>
            <a:r>
              <a:rPr lang="en-US" sz="1400" dirty="0"/>
              <a:t>www.tiobe.com/tiobe-index/</a:t>
            </a:r>
          </a:p>
        </p:txBody>
      </p:sp>
      <p:pic>
        <p:nvPicPr>
          <p:cNvPr id="7" name="Picture 6">
            <a:extLst>
              <a:ext uri="{FF2B5EF4-FFF2-40B4-BE49-F238E27FC236}">
                <a16:creationId xmlns:a16="http://schemas.microsoft.com/office/drawing/2014/main" id="{1753C288-C535-4F74-B76C-C0F3FB5B39D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7870161" y="305996"/>
            <a:ext cx="3354509" cy="2220590"/>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55EA2B66-CC2E-4727-86E8-A0BDB7C4AA8D}"/>
              </a:ext>
            </a:extLst>
          </p:cNvPr>
          <p:cNvSpPr txBox="1"/>
          <p:nvPr/>
        </p:nvSpPr>
        <p:spPr>
          <a:xfrm>
            <a:off x="740514" y="1917361"/>
            <a:ext cx="5005003" cy="707886"/>
          </a:xfrm>
          <a:prstGeom prst="rect">
            <a:avLst/>
          </a:prstGeom>
          <a:noFill/>
        </p:spPr>
        <p:txBody>
          <a:bodyPr wrap="square" rtlCol="0">
            <a:spAutoFit/>
          </a:bodyPr>
          <a:lstStyle/>
          <a:p>
            <a:r>
              <a:rPr lang="en-US" sz="2000" dirty="0">
                <a:latin typeface="Amasis MT Pro Black" panose="02040A04050005020304" pitchFamily="18" charset="0"/>
              </a:rPr>
              <a:t>Development started at MIT in 2009</a:t>
            </a:r>
          </a:p>
          <a:p>
            <a:r>
              <a:rPr lang="en-US" sz="2000" dirty="0">
                <a:latin typeface="Amasis MT Pro Black" panose="02040A04050005020304" pitchFamily="18" charset="0"/>
              </a:rPr>
              <a:t>First version in 2012 == </a:t>
            </a:r>
            <a:r>
              <a:rPr lang="en-US" sz="2000" dirty="0" err="1">
                <a:latin typeface="Amasis MT Pro Black" panose="02040A04050005020304" pitchFamily="18" charset="0"/>
              </a:rPr>
              <a:t>julia</a:t>
            </a:r>
            <a:r>
              <a:rPr lang="en-US" sz="2000" dirty="0">
                <a:latin typeface="Amasis MT Pro Black" panose="02040A04050005020304" pitchFamily="18" charset="0"/>
              </a:rPr>
              <a:t> 0.1</a:t>
            </a:r>
            <a:endParaRPr lang="en-BE" sz="2000" dirty="0">
              <a:latin typeface="Amasis MT Pro Black" panose="02040A04050005020304" pitchFamily="18" charset="0"/>
            </a:endParaRPr>
          </a:p>
        </p:txBody>
      </p:sp>
      <p:sp>
        <p:nvSpPr>
          <p:cNvPr id="12" name="TextBox 11">
            <a:extLst>
              <a:ext uri="{FF2B5EF4-FFF2-40B4-BE49-F238E27FC236}">
                <a16:creationId xmlns:a16="http://schemas.microsoft.com/office/drawing/2014/main" id="{73206F2E-3115-48C2-B77A-45DE2E4C4AB9}"/>
              </a:ext>
            </a:extLst>
          </p:cNvPr>
          <p:cNvSpPr txBox="1">
            <a:spLocks/>
          </p:cNvSpPr>
          <p:nvPr/>
        </p:nvSpPr>
        <p:spPr>
          <a:xfrm>
            <a:off x="740514" y="2997559"/>
            <a:ext cx="4949558" cy="400110"/>
          </a:xfrm>
          <a:prstGeom prst="rect">
            <a:avLst/>
          </a:prstGeom>
          <a:noFill/>
        </p:spPr>
        <p:txBody>
          <a:bodyPr wrap="square" rtlCol="0">
            <a:spAutoFit/>
          </a:bodyPr>
          <a:lstStyle/>
          <a:p>
            <a:r>
              <a:rPr lang="en-US" sz="2000" u="sng" dirty="0">
                <a:latin typeface="Amasis MT Pro Black" panose="02040A04050005020304" pitchFamily="18" charset="0"/>
              </a:rPr>
              <a:t>Goal</a:t>
            </a:r>
            <a:r>
              <a:rPr lang="en-US" sz="2000" dirty="0">
                <a:latin typeface="Amasis MT Pro Black" panose="02040A04050005020304" pitchFamily="18" charset="0"/>
              </a:rPr>
              <a:t>: Combining best of two worlds</a:t>
            </a:r>
            <a:endParaRPr lang="en-BE" sz="2000" dirty="0">
              <a:latin typeface="Amasis MT Pro Black" panose="02040A04050005020304" pitchFamily="18" charset="0"/>
            </a:endParaRPr>
          </a:p>
        </p:txBody>
      </p:sp>
      <p:sp>
        <p:nvSpPr>
          <p:cNvPr id="13" name="Oval 12">
            <a:extLst>
              <a:ext uri="{FF2B5EF4-FFF2-40B4-BE49-F238E27FC236}">
                <a16:creationId xmlns:a16="http://schemas.microsoft.com/office/drawing/2014/main" id="{6A03B8B4-C8EB-41A1-83C7-F41AF80C529E}"/>
              </a:ext>
            </a:extLst>
          </p:cNvPr>
          <p:cNvSpPr>
            <a:spLocks/>
          </p:cNvSpPr>
          <p:nvPr/>
        </p:nvSpPr>
        <p:spPr>
          <a:xfrm>
            <a:off x="1474789" y="3551012"/>
            <a:ext cx="3497283" cy="605639"/>
          </a:xfrm>
          <a:prstGeom prst="ellipse">
            <a:avLst/>
          </a:prstGeom>
          <a:solidFill>
            <a:srgbClr val="261A2E"/>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BE"/>
          </a:p>
        </p:txBody>
      </p:sp>
      <p:sp>
        <p:nvSpPr>
          <p:cNvPr id="15" name="TextBox 14">
            <a:extLst>
              <a:ext uri="{FF2B5EF4-FFF2-40B4-BE49-F238E27FC236}">
                <a16:creationId xmlns:a16="http://schemas.microsoft.com/office/drawing/2014/main" id="{DAFB38E3-550C-4C40-9F2C-B16120F3BEFB}"/>
              </a:ext>
            </a:extLst>
          </p:cNvPr>
          <p:cNvSpPr txBox="1">
            <a:spLocks/>
          </p:cNvSpPr>
          <p:nvPr/>
        </p:nvSpPr>
        <p:spPr>
          <a:xfrm>
            <a:off x="1805432" y="3635280"/>
            <a:ext cx="2775277" cy="400110"/>
          </a:xfrm>
          <a:prstGeom prst="rect">
            <a:avLst/>
          </a:prstGeom>
          <a:noFill/>
        </p:spPr>
        <p:txBody>
          <a:bodyPr wrap="square" rtlCol="0">
            <a:spAutoFit/>
          </a:bodyPr>
          <a:lstStyle/>
          <a:p>
            <a:pPr algn="ctr"/>
            <a:r>
              <a:rPr lang="en-US" sz="2000" dirty="0"/>
              <a:t>Scripting languages</a:t>
            </a:r>
            <a:endParaRPr lang="en-BE" sz="2000" dirty="0"/>
          </a:p>
        </p:txBody>
      </p:sp>
      <p:sp>
        <p:nvSpPr>
          <p:cNvPr id="18" name="Oval 17">
            <a:extLst>
              <a:ext uri="{FF2B5EF4-FFF2-40B4-BE49-F238E27FC236}">
                <a16:creationId xmlns:a16="http://schemas.microsoft.com/office/drawing/2014/main" id="{30D3140B-02C7-4936-8B70-02B9ECDB50B4}"/>
              </a:ext>
            </a:extLst>
          </p:cNvPr>
          <p:cNvSpPr>
            <a:spLocks/>
          </p:cNvSpPr>
          <p:nvPr/>
        </p:nvSpPr>
        <p:spPr>
          <a:xfrm>
            <a:off x="6324798" y="3520141"/>
            <a:ext cx="3497283" cy="605639"/>
          </a:xfrm>
          <a:prstGeom prst="ellipse">
            <a:avLst/>
          </a:prstGeom>
          <a:solidFill>
            <a:srgbClr val="261A2E"/>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BE" dirty="0"/>
          </a:p>
        </p:txBody>
      </p:sp>
      <p:sp>
        <p:nvSpPr>
          <p:cNvPr id="21" name="TextBox 20">
            <a:extLst>
              <a:ext uri="{FF2B5EF4-FFF2-40B4-BE49-F238E27FC236}">
                <a16:creationId xmlns:a16="http://schemas.microsoft.com/office/drawing/2014/main" id="{45823AEB-1F7E-4BC9-BC25-848AD3549898}"/>
              </a:ext>
            </a:extLst>
          </p:cNvPr>
          <p:cNvSpPr txBox="1">
            <a:spLocks/>
          </p:cNvSpPr>
          <p:nvPr/>
        </p:nvSpPr>
        <p:spPr>
          <a:xfrm>
            <a:off x="6551612" y="3622905"/>
            <a:ext cx="3043653" cy="400110"/>
          </a:xfrm>
          <a:prstGeom prst="rect">
            <a:avLst/>
          </a:prstGeom>
          <a:noFill/>
        </p:spPr>
        <p:txBody>
          <a:bodyPr wrap="square" rtlCol="0">
            <a:spAutoFit/>
          </a:bodyPr>
          <a:lstStyle/>
          <a:p>
            <a:pPr algn="ctr"/>
            <a:r>
              <a:rPr lang="en-US" sz="2000" dirty="0"/>
              <a:t>Compiling languages</a:t>
            </a:r>
            <a:endParaRPr lang="en-BE" sz="2000" dirty="0"/>
          </a:p>
        </p:txBody>
      </p:sp>
      <p:sp>
        <p:nvSpPr>
          <p:cNvPr id="24" name="Cross 23">
            <a:extLst>
              <a:ext uri="{FF2B5EF4-FFF2-40B4-BE49-F238E27FC236}">
                <a16:creationId xmlns:a16="http://schemas.microsoft.com/office/drawing/2014/main" id="{4871AD75-F3DD-4FD2-9481-8ED5BB818204}"/>
              </a:ext>
            </a:extLst>
          </p:cNvPr>
          <p:cNvSpPr>
            <a:spLocks/>
          </p:cNvSpPr>
          <p:nvPr/>
        </p:nvSpPr>
        <p:spPr>
          <a:xfrm>
            <a:off x="5450081" y="3665635"/>
            <a:ext cx="396708" cy="385295"/>
          </a:xfrm>
          <a:prstGeom prst="plus">
            <a:avLst>
              <a:gd name="adj" fmla="val 429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7" name="TextBox 26">
            <a:extLst>
              <a:ext uri="{FF2B5EF4-FFF2-40B4-BE49-F238E27FC236}">
                <a16:creationId xmlns:a16="http://schemas.microsoft.com/office/drawing/2014/main" id="{81EEB257-05DF-40BE-B0B7-5FF3C5A25AAA}"/>
              </a:ext>
            </a:extLst>
          </p:cNvPr>
          <p:cNvSpPr txBox="1">
            <a:spLocks noGrp="1" noRot="1" noMove="1" noResize="1" noEditPoints="1" noAdjustHandles="1" noChangeArrowheads="1" noChangeShapeType="1"/>
          </p:cNvSpPr>
          <p:nvPr/>
        </p:nvSpPr>
        <p:spPr>
          <a:xfrm>
            <a:off x="7388657" y="2544545"/>
            <a:ext cx="4413215" cy="400110"/>
          </a:xfrm>
          <a:prstGeom prst="rect">
            <a:avLst/>
          </a:prstGeom>
          <a:noFill/>
        </p:spPr>
        <p:txBody>
          <a:bodyPr wrap="square" rtlCol="0">
            <a:spAutoFit/>
          </a:bodyPr>
          <a:lstStyle/>
          <a:p>
            <a:r>
              <a:rPr lang="en-US" sz="1000" dirty="0"/>
              <a:t>From left to right: Stefan Karpinski, Viral B. Shah, Jeff </a:t>
            </a:r>
            <a:r>
              <a:rPr lang="en-US" sz="1000" dirty="0" err="1"/>
              <a:t>Bezanson</a:t>
            </a:r>
            <a:r>
              <a:rPr lang="en-US" sz="1000" dirty="0"/>
              <a:t> and prof. Alan Edelman</a:t>
            </a:r>
            <a:endParaRPr lang="en-BE" sz="1000" dirty="0"/>
          </a:p>
        </p:txBody>
      </p:sp>
      <p:sp>
        <p:nvSpPr>
          <p:cNvPr id="2" name="TextBox 1">
            <a:extLst>
              <a:ext uri="{FF2B5EF4-FFF2-40B4-BE49-F238E27FC236}">
                <a16:creationId xmlns:a16="http://schemas.microsoft.com/office/drawing/2014/main" id="{2B49C53E-CCFB-3390-624F-2B52A97853E4}"/>
              </a:ext>
            </a:extLst>
          </p:cNvPr>
          <p:cNvSpPr txBox="1">
            <a:spLocks/>
          </p:cNvSpPr>
          <p:nvPr/>
        </p:nvSpPr>
        <p:spPr>
          <a:xfrm>
            <a:off x="740514" y="4730190"/>
            <a:ext cx="8855177" cy="707886"/>
          </a:xfrm>
          <a:prstGeom prst="rect">
            <a:avLst/>
          </a:prstGeom>
          <a:noFill/>
        </p:spPr>
        <p:txBody>
          <a:bodyPr wrap="square" rtlCol="0">
            <a:spAutoFit/>
          </a:bodyPr>
          <a:lstStyle/>
          <a:p>
            <a:r>
              <a:rPr lang="en-US" sz="2000" u="sng" dirty="0">
                <a:latin typeface="Amasis MT Pro Black" panose="02040A04050005020304" pitchFamily="18" charset="0"/>
              </a:rPr>
              <a:t>Result</a:t>
            </a:r>
            <a:r>
              <a:rPr lang="en-US" sz="2000" dirty="0">
                <a:latin typeface="Amasis MT Pro Black" panose="02040A04050005020304" pitchFamily="18" charset="0"/>
              </a:rPr>
              <a:t>: Flexible and easy-to-use programming language with a performance comparable to traditional languages like C or Fortran </a:t>
            </a:r>
            <a:endParaRPr lang="en-BE" sz="2000" dirty="0">
              <a:latin typeface="Amasis MT Pro Black" panose="02040A04050005020304" pitchFamily="18" charset="0"/>
            </a:endParaRPr>
          </a:p>
        </p:txBody>
      </p:sp>
      <p:sp>
        <p:nvSpPr>
          <p:cNvPr id="4" name="TextBox 3">
            <a:extLst>
              <a:ext uri="{FF2B5EF4-FFF2-40B4-BE49-F238E27FC236}">
                <a16:creationId xmlns:a16="http://schemas.microsoft.com/office/drawing/2014/main" id="{97E8549A-E580-43D7-2B0D-E234965E1E61}"/>
              </a:ext>
            </a:extLst>
          </p:cNvPr>
          <p:cNvSpPr txBox="1">
            <a:spLocks noGrp="1" noRot="1" noMove="1" noResize="1" noEditPoints="1" noAdjustHandles="1" noChangeArrowheads="1" noChangeShapeType="1"/>
          </p:cNvSpPr>
          <p:nvPr/>
        </p:nvSpPr>
        <p:spPr>
          <a:xfrm>
            <a:off x="2819987" y="5750259"/>
            <a:ext cx="5411431" cy="430887"/>
          </a:xfrm>
          <a:prstGeom prst="rect">
            <a:avLst/>
          </a:prstGeom>
          <a:noFill/>
        </p:spPr>
        <p:txBody>
          <a:bodyPr wrap="square" rtlCol="0">
            <a:spAutoFit/>
          </a:bodyPr>
          <a:lstStyle/>
          <a:p>
            <a:pPr algn="ctr"/>
            <a:r>
              <a:rPr lang="nl-BE" sz="2200" dirty="0">
                <a:highlight>
                  <a:srgbClr val="261A2E"/>
                </a:highlight>
              </a:rPr>
              <a:t>August 2023: #20 in TIOBE index</a:t>
            </a:r>
            <a:r>
              <a:rPr lang="nl-BE" sz="2200" baseline="30000" dirty="0">
                <a:highlight>
                  <a:srgbClr val="261A2E"/>
                </a:highlight>
              </a:rPr>
              <a:t>1</a:t>
            </a:r>
          </a:p>
        </p:txBody>
      </p:sp>
      <p:pic>
        <p:nvPicPr>
          <p:cNvPr id="10" name="Content Placeholder 4" descr="Logo&#10;&#10;Description automatically generated">
            <a:extLst>
              <a:ext uri="{FF2B5EF4-FFF2-40B4-BE49-F238E27FC236}">
                <a16:creationId xmlns:a16="http://schemas.microsoft.com/office/drawing/2014/main" id="{5BCC85EA-9379-D12F-C644-4AAC456A6F5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80056" y="554716"/>
            <a:ext cx="1281404" cy="800876"/>
          </a:xfrm>
          <a:prstGeom prst="rect">
            <a:avLst/>
          </a:prstGeom>
        </p:spPr>
      </p:pic>
      <p:sp>
        <p:nvSpPr>
          <p:cNvPr id="22" name="Title 21">
            <a:extLst>
              <a:ext uri="{FF2B5EF4-FFF2-40B4-BE49-F238E27FC236}">
                <a16:creationId xmlns:a16="http://schemas.microsoft.com/office/drawing/2014/main" id="{A8B2BE8D-C536-6619-0033-4962291616B2}"/>
              </a:ext>
            </a:extLst>
          </p:cNvPr>
          <p:cNvSpPr>
            <a:spLocks noGrp="1"/>
          </p:cNvSpPr>
          <p:nvPr>
            <p:ph type="title"/>
          </p:nvPr>
        </p:nvSpPr>
        <p:spPr/>
        <p:txBody>
          <a:bodyPr anchor="ctr"/>
          <a:lstStyle/>
          <a:p>
            <a:r>
              <a:rPr lang="en-US" dirty="0"/>
              <a:t>Where does         fit in?</a:t>
            </a:r>
            <a:endParaRPr lang="en-GB" dirty="0"/>
          </a:p>
        </p:txBody>
      </p:sp>
      <p:sp>
        <p:nvSpPr>
          <p:cNvPr id="23" name="TextBox 22">
            <a:extLst>
              <a:ext uri="{FF2B5EF4-FFF2-40B4-BE49-F238E27FC236}">
                <a16:creationId xmlns:a16="http://schemas.microsoft.com/office/drawing/2014/main" id="{B80D0C54-6F31-51A8-F150-428EDBE9DAED}"/>
              </a:ext>
            </a:extLst>
          </p:cNvPr>
          <p:cNvSpPr txBox="1">
            <a:spLocks noGrp="1" noRot="1" noMove="1" noResize="1" noEditPoints="1" noAdjustHandles="1" noChangeArrowheads="1" noChangeShapeType="1"/>
          </p:cNvSpPr>
          <p:nvPr/>
        </p:nvSpPr>
        <p:spPr>
          <a:xfrm>
            <a:off x="1244153" y="3254496"/>
            <a:ext cx="9703694" cy="1569660"/>
          </a:xfrm>
          <a:prstGeom prst="rect">
            <a:avLst/>
          </a:prstGeom>
          <a:noFill/>
        </p:spPr>
        <p:txBody>
          <a:bodyPr wrap="square" rtlCol="0">
            <a:spAutoFit/>
          </a:bodyPr>
          <a:lstStyle/>
          <a:p>
            <a:r>
              <a:rPr lang="en-US" sz="2400" i="1" dirty="0">
                <a:effectLst/>
                <a:latin typeface="Calibri" panose="020F0502020204030204" pitchFamily="34" charset="0"/>
                <a:ea typeface="Calibri" panose="020F0502020204030204" pitchFamily="34" charset="0"/>
                <a:cs typeface="Times New Roman" panose="02020603050405020304" pitchFamily="18" charset="0"/>
              </a:rPr>
              <a:t>“</a:t>
            </a:r>
            <a:r>
              <a:rPr lang="en-BE" sz="2400" i="1" dirty="0">
                <a:effectLst/>
                <a:latin typeface="Calibri" panose="020F0502020204030204" pitchFamily="34" charset="0"/>
                <a:ea typeface="Calibri" panose="020F0502020204030204" pitchFamily="34" charset="0"/>
                <a:cs typeface="Times New Roman" panose="02020603050405020304" pitchFamily="18" charset="0"/>
              </a:rPr>
              <a:t>We want a language that's open source, with a liberal license. We want the speed of </a:t>
            </a:r>
            <a:r>
              <a:rPr lang="en-BE" sz="2400" b="1" i="1" dirty="0">
                <a:effectLst/>
                <a:latin typeface="Calibri" panose="020F0502020204030204" pitchFamily="34" charset="0"/>
                <a:ea typeface="Calibri" panose="020F0502020204030204" pitchFamily="34" charset="0"/>
                <a:cs typeface="Times New Roman" panose="02020603050405020304" pitchFamily="18" charset="0"/>
              </a:rPr>
              <a:t>C</a:t>
            </a:r>
            <a:r>
              <a:rPr lang="en-BE" sz="2400" i="1" dirty="0">
                <a:effectLst/>
                <a:latin typeface="Calibri" panose="020F0502020204030204" pitchFamily="34" charset="0"/>
                <a:ea typeface="Calibri" panose="020F0502020204030204" pitchFamily="34" charset="0"/>
                <a:cs typeface="Times New Roman" panose="02020603050405020304" pitchFamily="18" charset="0"/>
              </a:rPr>
              <a:t> with the dynamism of </a:t>
            </a:r>
            <a:r>
              <a:rPr lang="en-BE" sz="2400" b="1" i="1" dirty="0">
                <a:effectLst/>
                <a:latin typeface="Calibri" panose="020F0502020204030204" pitchFamily="34" charset="0"/>
                <a:ea typeface="Calibri" panose="020F0502020204030204" pitchFamily="34" charset="0"/>
                <a:cs typeface="Times New Roman" panose="02020603050405020304" pitchFamily="18" charset="0"/>
              </a:rPr>
              <a:t>Ruby</a:t>
            </a:r>
            <a:r>
              <a:rPr lang="en-BE" sz="2400" i="1" dirty="0">
                <a:effectLst/>
                <a:latin typeface="Calibri" panose="020F0502020204030204" pitchFamily="34" charset="0"/>
                <a:ea typeface="Calibri" panose="020F0502020204030204" pitchFamily="34" charset="0"/>
                <a:cs typeface="Times New Roman" panose="02020603050405020304" pitchFamily="18" charset="0"/>
              </a:rPr>
              <a:t>.</a:t>
            </a:r>
            <a:r>
              <a:rPr lang="en-US" sz="2400" i="1" dirty="0">
                <a:effectLst/>
                <a:latin typeface="Calibri" panose="020F0502020204030204" pitchFamily="34" charset="0"/>
                <a:ea typeface="Calibri" panose="020F0502020204030204" pitchFamily="34" charset="0"/>
                <a:cs typeface="Times New Roman" panose="02020603050405020304" pitchFamily="18" charset="0"/>
              </a:rPr>
              <a:t> … </a:t>
            </a:r>
            <a:r>
              <a:rPr lang="en-BE" sz="2400" i="1" dirty="0">
                <a:effectLst/>
                <a:latin typeface="Calibri" panose="020F0502020204030204" pitchFamily="34" charset="0"/>
                <a:ea typeface="Calibri" panose="020F0502020204030204" pitchFamily="34" charset="0"/>
                <a:cs typeface="Times New Roman" panose="02020603050405020304" pitchFamily="18" charset="0"/>
              </a:rPr>
              <a:t>We want something as usable for general programming as </a:t>
            </a:r>
            <a:r>
              <a:rPr lang="en-BE" sz="2400" b="1" i="1" dirty="0">
                <a:effectLst/>
                <a:latin typeface="Calibri" panose="020F0502020204030204" pitchFamily="34" charset="0"/>
                <a:ea typeface="Calibri" panose="020F0502020204030204" pitchFamily="34" charset="0"/>
                <a:cs typeface="Times New Roman" panose="02020603050405020304" pitchFamily="18" charset="0"/>
              </a:rPr>
              <a:t>Python</a:t>
            </a:r>
            <a:r>
              <a:rPr lang="en-BE" sz="2400" i="1" dirty="0">
                <a:effectLst/>
                <a:latin typeface="Calibri" panose="020F0502020204030204" pitchFamily="34" charset="0"/>
                <a:ea typeface="Calibri" panose="020F0502020204030204" pitchFamily="34" charset="0"/>
                <a:cs typeface="Times New Roman" panose="02020603050405020304" pitchFamily="18" charset="0"/>
              </a:rPr>
              <a:t>, as easy for statistics as </a:t>
            </a:r>
            <a:r>
              <a:rPr lang="en-BE" sz="2400" b="1" i="1" dirty="0">
                <a:effectLst/>
                <a:latin typeface="Calibri" panose="020F0502020204030204" pitchFamily="34" charset="0"/>
                <a:ea typeface="Calibri" panose="020F0502020204030204" pitchFamily="34" charset="0"/>
                <a:cs typeface="Times New Roman" panose="02020603050405020304" pitchFamily="18" charset="0"/>
              </a:rPr>
              <a:t>R</a:t>
            </a:r>
            <a:r>
              <a:rPr lang="en-BE" sz="2400" i="1" dirty="0">
                <a:effectLst/>
                <a:latin typeface="Calibri" panose="020F0502020204030204" pitchFamily="34" charset="0"/>
                <a:ea typeface="Calibri" panose="020F0502020204030204" pitchFamily="34" charset="0"/>
                <a:cs typeface="Times New Roman" panose="02020603050405020304" pitchFamily="18" charset="0"/>
              </a:rPr>
              <a:t>, as natural for string processing as </a:t>
            </a:r>
            <a:r>
              <a:rPr lang="en-BE" sz="2400" b="1" i="1" dirty="0">
                <a:effectLst/>
                <a:latin typeface="Calibri" panose="020F0502020204030204" pitchFamily="34" charset="0"/>
                <a:ea typeface="Calibri" panose="020F0502020204030204" pitchFamily="34" charset="0"/>
                <a:cs typeface="Times New Roman" panose="02020603050405020304" pitchFamily="18" charset="0"/>
              </a:rPr>
              <a:t>Perl</a:t>
            </a:r>
            <a:r>
              <a:rPr lang="en-BE" sz="2400" i="1" dirty="0">
                <a:effectLst/>
                <a:latin typeface="Calibri" panose="020F0502020204030204" pitchFamily="34" charset="0"/>
                <a:ea typeface="Calibri" panose="020F0502020204030204" pitchFamily="34" charset="0"/>
                <a:cs typeface="Times New Roman" panose="02020603050405020304" pitchFamily="18" charset="0"/>
              </a:rPr>
              <a:t>, as powerful for linear algebra as </a:t>
            </a:r>
            <a:r>
              <a:rPr lang="en-BE" sz="2400" b="1" i="1" dirty="0" err="1">
                <a:effectLst/>
                <a:latin typeface="Calibri" panose="020F0502020204030204" pitchFamily="34" charset="0"/>
                <a:ea typeface="Calibri" panose="020F0502020204030204" pitchFamily="34" charset="0"/>
                <a:cs typeface="Times New Roman" panose="02020603050405020304" pitchFamily="18" charset="0"/>
              </a:rPr>
              <a:t>Matlab</a:t>
            </a:r>
            <a:r>
              <a:rPr lang="en-US" sz="2400" i="1" dirty="0">
                <a:effectLst/>
                <a:latin typeface="Calibri" panose="020F0502020204030204" pitchFamily="34" charset="0"/>
                <a:ea typeface="Calibri" panose="020F0502020204030204" pitchFamily="34" charset="0"/>
                <a:cs typeface="Times New Roman" panose="02020603050405020304" pitchFamily="18" charset="0"/>
              </a:rPr>
              <a:t>, …” </a:t>
            </a:r>
            <a:r>
              <a:rPr lang="en-US" sz="2400" dirty="0">
                <a:effectLst/>
                <a:latin typeface="Calibri" panose="020F0502020204030204" pitchFamily="34" charset="0"/>
                <a:ea typeface="Calibri" panose="020F0502020204030204" pitchFamily="34" charset="0"/>
                <a:cs typeface="Times New Roman" panose="02020603050405020304" pitchFamily="18" charset="0"/>
              </a:rPr>
              <a:t>[1]</a:t>
            </a:r>
            <a:endParaRPr lang="en-GB" sz="2400" dirty="0"/>
          </a:p>
        </p:txBody>
      </p:sp>
      <p:sp>
        <p:nvSpPr>
          <p:cNvPr id="28" name="TextBox 27">
            <a:extLst>
              <a:ext uri="{FF2B5EF4-FFF2-40B4-BE49-F238E27FC236}">
                <a16:creationId xmlns:a16="http://schemas.microsoft.com/office/drawing/2014/main" id="{CB335C90-28BD-B615-AEFF-8B5227EBFB5C}"/>
              </a:ext>
            </a:extLst>
          </p:cNvPr>
          <p:cNvSpPr txBox="1">
            <a:spLocks noGrp="1" noRot="1" noMove="1" noResize="1" noEditPoints="1" noAdjustHandles="1" noChangeArrowheads="1" noChangeShapeType="1"/>
          </p:cNvSpPr>
          <p:nvPr/>
        </p:nvSpPr>
        <p:spPr>
          <a:xfrm>
            <a:off x="0" y="6396335"/>
            <a:ext cx="6777728" cy="461665"/>
          </a:xfrm>
          <a:prstGeom prst="rect">
            <a:avLst/>
          </a:prstGeom>
          <a:noFill/>
        </p:spPr>
        <p:txBody>
          <a:bodyPr wrap="square" rtlCol="0">
            <a:sp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[1] J.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Bezanson</a:t>
            </a:r>
            <a:r>
              <a:rPr lang="en-US" sz="1200" dirty="0">
                <a:effectLst/>
                <a:latin typeface="Calibri" panose="020F0502020204030204" pitchFamily="34" charset="0"/>
                <a:ea typeface="Calibri" panose="020F0502020204030204" pitchFamily="34" charset="0"/>
                <a:cs typeface="Times New Roman" panose="02020603050405020304" pitchFamily="18" charset="0"/>
              </a:rPr>
              <a:t>, S Karpinski, V.B. Shah, and A. Edelman,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Why we created Julia</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Julia Language Blog, </a:t>
            </a:r>
            <a:r>
              <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https://julialang.org/blog/2012/02/why-we-created-julia/</a:t>
            </a:r>
            <a:r>
              <a:rPr lang="en-US" sz="1200" dirty="0">
                <a:effectLst/>
                <a:latin typeface="Calibri" panose="020F0502020204030204" pitchFamily="34" charset="0"/>
                <a:ea typeface="Calibri" panose="020F0502020204030204" pitchFamily="34" charset="0"/>
                <a:cs typeface="Times New Roman" panose="02020603050405020304" pitchFamily="18" charset="0"/>
              </a:rPr>
              <a:t>, (2012).</a:t>
            </a:r>
            <a:endParaRPr lang="en-BE"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662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p:bldP spid="13" grpId="0" animBg="1"/>
      <p:bldP spid="15" grpId="0"/>
      <p:bldP spid="18" grpId="0" animBg="1"/>
      <p:bldP spid="21" grpId="0"/>
      <p:bldP spid="24" grpId="0" animBg="1"/>
      <p:bldP spid="2" grpId="0"/>
      <p:bldP spid="4" grpId="0"/>
      <p:bldP spid="23"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30" name="TextBox 29">
            <a:extLst>
              <a:ext uri="{FF2B5EF4-FFF2-40B4-BE49-F238E27FC236}">
                <a16:creationId xmlns:a16="http://schemas.microsoft.com/office/drawing/2014/main" id="{71FD6011-7A7D-4E48-90D9-CC9CCD9397D3}"/>
              </a:ext>
            </a:extLst>
          </p:cNvPr>
          <p:cNvSpPr txBox="1">
            <a:spLocks/>
          </p:cNvSpPr>
          <p:nvPr/>
        </p:nvSpPr>
        <p:spPr>
          <a:xfrm>
            <a:off x="388916" y="1499699"/>
            <a:ext cx="5027680" cy="719877"/>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p:txBody>
      </p:sp>
      <p:pic>
        <p:nvPicPr>
          <p:cNvPr id="3" name="Picture 2">
            <a:extLst>
              <a:ext uri="{FF2B5EF4-FFF2-40B4-BE49-F238E27FC236}">
                <a16:creationId xmlns:a16="http://schemas.microsoft.com/office/drawing/2014/main" id="{A298F993-502B-9C11-AD7A-80F0F9FC1C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1192" y="1050890"/>
            <a:ext cx="3400900" cy="3535906"/>
          </a:xfrm>
          <a:prstGeom prst="rect">
            <a:avLst/>
          </a:prstGeom>
        </p:spPr>
      </p:pic>
      <p:pic>
        <p:nvPicPr>
          <p:cNvPr id="8" name="Picture 7">
            <a:extLst>
              <a:ext uri="{FF2B5EF4-FFF2-40B4-BE49-F238E27FC236}">
                <a16:creationId xmlns:a16="http://schemas.microsoft.com/office/drawing/2014/main" id="{ECE8E4FA-4275-1B04-1507-449F57B279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18282" y="1065561"/>
            <a:ext cx="3353268" cy="3506560"/>
          </a:xfrm>
          <a:prstGeom prst="rect">
            <a:avLst/>
          </a:prstGeom>
        </p:spPr>
      </p:pic>
      <p:pic>
        <p:nvPicPr>
          <p:cNvPr id="2" name="Picture 1" descr="A black and white sign&#10;&#10;Description automatically generated with low confidence">
            <a:extLst>
              <a:ext uri="{FF2B5EF4-FFF2-40B4-BE49-F238E27FC236}">
                <a16:creationId xmlns:a16="http://schemas.microsoft.com/office/drawing/2014/main" id="{695AF368-2692-508D-178B-D9EF0D99F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394" y="2756420"/>
            <a:ext cx="1750658" cy="367995"/>
          </a:xfrm>
          <a:prstGeom prst="rect">
            <a:avLst/>
          </a:prstGeom>
        </p:spPr>
      </p:pic>
      <p:sp>
        <p:nvSpPr>
          <p:cNvPr id="4" name="TextBox 3">
            <a:extLst>
              <a:ext uri="{FF2B5EF4-FFF2-40B4-BE49-F238E27FC236}">
                <a16:creationId xmlns:a16="http://schemas.microsoft.com/office/drawing/2014/main" id="{72DB8FA2-CE64-BE2D-3726-68C726F453E9}"/>
              </a:ext>
            </a:extLst>
          </p:cNvPr>
          <p:cNvSpPr txBox="1"/>
          <p:nvPr/>
        </p:nvSpPr>
        <p:spPr>
          <a:xfrm>
            <a:off x="646324" y="2362977"/>
            <a:ext cx="3107185" cy="707886"/>
          </a:xfrm>
          <a:prstGeom prst="rect">
            <a:avLst/>
          </a:prstGeom>
          <a:noFill/>
        </p:spPr>
        <p:txBody>
          <a:bodyPr wrap="square" rtlCol="0">
            <a:spAutoFit/>
          </a:bodyPr>
          <a:lstStyle/>
          <a:p>
            <a:r>
              <a:rPr lang="en-US" sz="2000" dirty="0"/>
              <a:t>Support for Unicode and </a:t>
            </a:r>
            <a:endParaRPr lang="en-BE" sz="2000" dirty="0"/>
          </a:p>
        </p:txBody>
      </p:sp>
      <p:pic>
        <p:nvPicPr>
          <p:cNvPr id="7" name="Picture 6" descr="A screen shot of a computer program&#10;&#10;Description automatically generated">
            <a:extLst>
              <a:ext uri="{FF2B5EF4-FFF2-40B4-BE49-F238E27FC236}">
                <a16:creationId xmlns:a16="http://schemas.microsoft.com/office/drawing/2014/main" id="{AA827A24-D764-3CD2-BACA-A097C606E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357" y="3158730"/>
            <a:ext cx="3324689" cy="3524742"/>
          </a:xfrm>
          <a:prstGeom prst="rect">
            <a:avLst/>
          </a:prstGeom>
        </p:spPr>
      </p:pic>
      <p:sp>
        <p:nvSpPr>
          <p:cNvPr id="6" name="TextBox 5">
            <a:extLst>
              <a:ext uri="{FF2B5EF4-FFF2-40B4-BE49-F238E27FC236}">
                <a16:creationId xmlns:a16="http://schemas.microsoft.com/office/drawing/2014/main" id="{E23A6443-367F-0DD2-8538-C42C20344F68}"/>
              </a:ext>
            </a:extLst>
          </p:cNvPr>
          <p:cNvSpPr txBox="1"/>
          <p:nvPr/>
        </p:nvSpPr>
        <p:spPr>
          <a:xfrm>
            <a:off x="6691642" y="4669176"/>
            <a:ext cx="5065756" cy="400110"/>
          </a:xfrm>
          <a:prstGeom prst="rect">
            <a:avLst/>
          </a:prstGeom>
          <a:noFill/>
        </p:spPr>
        <p:txBody>
          <a:bodyPr wrap="square" rtlCol="0">
            <a:spAutoFit/>
          </a:bodyPr>
          <a:lstStyle/>
          <a:p>
            <a:r>
              <a:rPr lang="en-GB" sz="2000" dirty="0">
                <a:latin typeface="Calibri" panose="020F0502020204030204" pitchFamily="34" charset="0"/>
                <a:cs typeface="Calibri" panose="020F0502020204030204" pitchFamily="34" charset="0"/>
                <a:hlinkClick r:id="rId7"/>
              </a:rPr>
              <a:t>https://cheatsheets.quantecon.org/</a:t>
            </a: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83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E513CC4-E50F-01D7-405D-31001A2BD818}"/>
              </a:ext>
            </a:extLst>
          </p:cNvPr>
          <p:cNvSpPr>
            <a:spLocks noGrp="1"/>
          </p:cNvSpPr>
          <p:nvPr>
            <p:ph type="title"/>
          </p:nvPr>
        </p:nvSpPr>
        <p:spPr/>
        <p:txBody>
          <a:bodyPr/>
          <a:lstStyle/>
          <a:p>
            <a:endParaRPr lang="en-GB"/>
          </a:p>
        </p:txBody>
      </p:sp>
      <p:pic>
        <p:nvPicPr>
          <p:cNvPr id="4" name="Picture 3" descr="A chart with different colored lines&#10;&#10;Description automatically generated">
            <a:extLst>
              <a:ext uri="{FF2B5EF4-FFF2-40B4-BE49-F238E27FC236}">
                <a16:creationId xmlns:a16="http://schemas.microsoft.com/office/drawing/2014/main" id="{7E7ED0C0-8E87-F50C-ED79-53CFA426E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845" y="0"/>
            <a:ext cx="7290310" cy="6858000"/>
          </a:xfrm>
          <a:prstGeom prst="rect">
            <a:avLst/>
          </a:prstGeom>
        </p:spPr>
      </p:pic>
      <p:sp>
        <p:nvSpPr>
          <p:cNvPr id="3" name="Oval 2">
            <a:extLst>
              <a:ext uri="{FF2B5EF4-FFF2-40B4-BE49-F238E27FC236}">
                <a16:creationId xmlns:a16="http://schemas.microsoft.com/office/drawing/2014/main" id="{F97AA995-FD7A-2903-0396-7DE7822B9AAA}"/>
              </a:ext>
            </a:extLst>
          </p:cNvPr>
          <p:cNvSpPr/>
          <p:nvPr/>
        </p:nvSpPr>
        <p:spPr>
          <a:xfrm>
            <a:off x="6437671" y="140110"/>
            <a:ext cx="494071" cy="22122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7E4DBDA0-C6F8-A13D-050B-D2EF964B0988}"/>
              </a:ext>
            </a:extLst>
          </p:cNvPr>
          <p:cNvSpPr txBox="1"/>
          <p:nvPr/>
        </p:nvSpPr>
        <p:spPr>
          <a:xfrm>
            <a:off x="287719" y="6286103"/>
            <a:ext cx="2163126" cy="738664"/>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Source: A. Buscemi, arXiv:2308.04477v1 (2023)</a:t>
            </a:r>
          </a:p>
          <a:p>
            <a:endParaRPr lang="en-GB"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041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30" name="TextBox 29">
            <a:extLst>
              <a:ext uri="{FF2B5EF4-FFF2-40B4-BE49-F238E27FC236}">
                <a16:creationId xmlns:a16="http://schemas.microsoft.com/office/drawing/2014/main" id="{71FD6011-7A7D-4E48-90D9-CC9CCD9397D3}"/>
              </a:ext>
            </a:extLst>
          </p:cNvPr>
          <p:cNvSpPr txBox="1">
            <a:spLocks/>
          </p:cNvSpPr>
          <p:nvPr/>
        </p:nvSpPr>
        <p:spPr>
          <a:xfrm>
            <a:off x="388916" y="1499699"/>
            <a:ext cx="5504988" cy="1458541"/>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p:txBody>
      </p:sp>
      <p:cxnSp>
        <p:nvCxnSpPr>
          <p:cNvPr id="15" name="Straight Arrow Connector 14">
            <a:extLst>
              <a:ext uri="{FF2B5EF4-FFF2-40B4-BE49-F238E27FC236}">
                <a16:creationId xmlns:a16="http://schemas.microsoft.com/office/drawing/2014/main" id="{A95FAFF4-D1C3-9716-90A4-47CB1B8AB03D}"/>
              </a:ext>
            </a:extLst>
          </p:cNvPr>
          <p:cNvCxnSpPr/>
          <p:nvPr/>
        </p:nvCxnSpPr>
        <p:spPr>
          <a:xfrm>
            <a:off x="10104181" y="1494629"/>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63D2926-8B81-0816-1B44-349BC9BDE2B1}"/>
              </a:ext>
            </a:extLst>
          </p:cNvPr>
          <p:cNvCxnSpPr/>
          <p:nvPr/>
        </p:nvCxnSpPr>
        <p:spPr>
          <a:xfrm>
            <a:off x="10104181" y="3115081"/>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448A144-92DE-3318-2B28-3D39FF835362}"/>
              </a:ext>
            </a:extLst>
          </p:cNvPr>
          <p:cNvGrpSpPr/>
          <p:nvPr/>
        </p:nvGrpSpPr>
        <p:grpSpPr>
          <a:xfrm>
            <a:off x="6626447" y="726611"/>
            <a:ext cx="2026117" cy="666637"/>
            <a:chOff x="6298098" y="1107201"/>
            <a:chExt cx="1668743" cy="549053"/>
          </a:xfrm>
        </p:grpSpPr>
        <p:sp>
          <p:nvSpPr>
            <p:cNvPr id="27" name="Rectangle 26">
              <a:extLst>
                <a:ext uri="{FF2B5EF4-FFF2-40B4-BE49-F238E27FC236}">
                  <a16:creationId xmlns:a16="http://schemas.microsoft.com/office/drawing/2014/main" id="{3C8527D3-8D2F-606A-C994-E1B83610A875}"/>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07ECB9C3-96E6-8813-BC99-17E80D67D41B}"/>
                </a:ext>
              </a:extLst>
            </p:cNvPr>
            <p:cNvSpPr txBox="1"/>
            <p:nvPr/>
          </p:nvSpPr>
          <p:spPr>
            <a:xfrm>
              <a:off x="6298098" y="1166284"/>
              <a:ext cx="1668743" cy="430887"/>
            </a:xfrm>
            <a:prstGeom prst="rect">
              <a:avLst/>
            </a:prstGeom>
            <a:noFill/>
          </p:spPr>
          <p:txBody>
            <a:bodyPr wrap="square" rtlCol="0" anchor="ctr">
              <a:spAutoFit/>
            </a:bodyPr>
            <a:lstStyle/>
            <a:p>
              <a:pPr algn="ctr"/>
              <a:r>
                <a:rPr lang="en-GB" sz="2200" dirty="0"/>
                <a:t>C++</a:t>
              </a:r>
            </a:p>
          </p:txBody>
        </p:sp>
      </p:grpSp>
      <p:cxnSp>
        <p:nvCxnSpPr>
          <p:cNvPr id="36" name="Straight Arrow Connector 35">
            <a:extLst>
              <a:ext uri="{FF2B5EF4-FFF2-40B4-BE49-F238E27FC236}">
                <a16:creationId xmlns:a16="http://schemas.microsoft.com/office/drawing/2014/main" id="{1244187C-4B3E-4BF5-80F7-C973C1A8B157}"/>
              </a:ext>
            </a:extLst>
          </p:cNvPr>
          <p:cNvCxnSpPr>
            <a:cxnSpLocks/>
          </p:cNvCxnSpPr>
          <p:nvPr/>
        </p:nvCxnSpPr>
        <p:spPr>
          <a:xfrm>
            <a:off x="7663174" y="1494629"/>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F676DD-4D36-B08E-F1A7-F065DBBD894E}"/>
              </a:ext>
            </a:extLst>
          </p:cNvPr>
          <p:cNvCxnSpPr>
            <a:cxnSpLocks/>
          </p:cNvCxnSpPr>
          <p:nvPr/>
        </p:nvCxnSpPr>
        <p:spPr>
          <a:xfrm>
            <a:off x="7639504" y="3134415"/>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D605926-45DA-6C93-391A-B4A73BFB431E}"/>
              </a:ext>
            </a:extLst>
          </p:cNvPr>
          <p:cNvCxnSpPr>
            <a:cxnSpLocks/>
          </p:cNvCxnSpPr>
          <p:nvPr/>
        </p:nvCxnSpPr>
        <p:spPr>
          <a:xfrm>
            <a:off x="7663173" y="4722796"/>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BF3063C-E119-824F-3ACB-55C85BA80C2D}"/>
              </a:ext>
            </a:extLst>
          </p:cNvPr>
          <p:cNvGrpSpPr/>
          <p:nvPr/>
        </p:nvGrpSpPr>
        <p:grpSpPr>
          <a:xfrm>
            <a:off x="6626446" y="2345660"/>
            <a:ext cx="2026117" cy="666637"/>
            <a:chOff x="6298098" y="1107201"/>
            <a:chExt cx="1668743" cy="549053"/>
          </a:xfrm>
        </p:grpSpPr>
        <p:sp>
          <p:nvSpPr>
            <p:cNvPr id="45" name="Rectangle 44">
              <a:extLst>
                <a:ext uri="{FF2B5EF4-FFF2-40B4-BE49-F238E27FC236}">
                  <a16:creationId xmlns:a16="http://schemas.microsoft.com/office/drawing/2014/main" id="{103D348B-9394-8A40-C3B1-E2643C143555}"/>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AAB73016-A445-E694-5EBE-470D43153BC8}"/>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Byte code</a:t>
              </a:r>
            </a:p>
          </p:txBody>
        </p:sp>
      </p:grpSp>
      <p:grpSp>
        <p:nvGrpSpPr>
          <p:cNvPr id="47" name="Group 46">
            <a:extLst>
              <a:ext uri="{FF2B5EF4-FFF2-40B4-BE49-F238E27FC236}">
                <a16:creationId xmlns:a16="http://schemas.microsoft.com/office/drawing/2014/main" id="{24342588-7F09-CCE6-A4B4-7C7FD7C4D5D4}"/>
              </a:ext>
            </a:extLst>
          </p:cNvPr>
          <p:cNvGrpSpPr/>
          <p:nvPr/>
        </p:nvGrpSpPr>
        <p:grpSpPr>
          <a:xfrm>
            <a:off x="9091123" y="726611"/>
            <a:ext cx="2026117" cy="666637"/>
            <a:chOff x="6298098" y="1107201"/>
            <a:chExt cx="1668743" cy="549053"/>
          </a:xfrm>
        </p:grpSpPr>
        <p:sp>
          <p:nvSpPr>
            <p:cNvPr id="48" name="Rectangle 47">
              <a:extLst>
                <a:ext uri="{FF2B5EF4-FFF2-40B4-BE49-F238E27FC236}">
                  <a16:creationId xmlns:a16="http://schemas.microsoft.com/office/drawing/2014/main" id="{6F3590BB-6EA5-1A41-930D-655A468D49BF}"/>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D0DED8C4-6BF9-E2DD-E493-F54C7122897A}"/>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Python</a:t>
              </a:r>
            </a:p>
          </p:txBody>
        </p:sp>
      </p:grpSp>
      <p:grpSp>
        <p:nvGrpSpPr>
          <p:cNvPr id="50" name="Group 49">
            <a:extLst>
              <a:ext uri="{FF2B5EF4-FFF2-40B4-BE49-F238E27FC236}">
                <a16:creationId xmlns:a16="http://schemas.microsoft.com/office/drawing/2014/main" id="{376038C7-E36B-0288-6697-15CE1FFEC8C0}"/>
              </a:ext>
            </a:extLst>
          </p:cNvPr>
          <p:cNvGrpSpPr/>
          <p:nvPr/>
        </p:nvGrpSpPr>
        <p:grpSpPr>
          <a:xfrm>
            <a:off x="9091123" y="2345659"/>
            <a:ext cx="2026117" cy="666637"/>
            <a:chOff x="6298098" y="1107201"/>
            <a:chExt cx="1668743" cy="549053"/>
          </a:xfrm>
        </p:grpSpPr>
        <p:sp>
          <p:nvSpPr>
            <p:cNvPr id="51" name="Rectangle 50">
              <a:extLst>
                <a:ext uri="{FF2B5EF4-FFF2-40B4-BE49-F238E27FC236}">
                  <a16:creationId xmlns:a16="http://schemas.microsoft.com/office/drawing/2014/main" id="{516C1356-02DC-28FB-E64D-8803CE45E8A4}"/>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E1F21A10-2F9F-A9F4-A1F4-4D4E961B2D2C}"/>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Byte code</a:t>
              </a:r>
            </a:p>
          </p:txBody>
        </p:sp>
      </p:grpSp>
      <p:grpSp>
        <p:nvGrpSpPr>
          <p:cNvPr id="53" name="Group 52">
            <a:extLst>
              <a:ext uri="{FF2B5EF4-FFF2-40B4-BE49-F238E27FC236}">
                <a16:creationId xmlns:a16="http://schemas.microsoft.com/office/drawing/2014/main" id="{7A9192EB-7048-2EFC-8842-E0086A6E5FE9}"/>
              </a:ext>
            </a:extLst>
          </p:cNvPr>
          <p:cNvGrpSpPr/>
          <p:nvPr/>
        </p:nvGrpSpPr>
        <p:grpSpPr>
          <a:xfrm>
            <a:off x="6626445" y="3971468"/>
            <a:ext cx="2026117" cy="666637"/>
            <a:chOff x="6298098" y="1107201"/>
            <a:chExt cx="1668743" cy="549053"/>
          </a:xfrm>
        </p:grpSpPr>
        <p:sp>
          <p:nvSpPr>
            <p:cNvPr id="54" name="Rectangle 53">
              <a:extLst>
                <a:ext uri="{FF2B5EF4-FFF2-40B4-BE49-F238E27FC236}">
                  <a16:creationId xmlns:a16="http://schemas.microsoft.com/office/drawing/2014/main" id="{C0283DA2-5991-E36E-4418-4D0F7D1F773D}"/>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677EF1C2-1D97-A17D-F888-C77E562C7277}"/>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Native code</a:t>
              </a:r>
            </a:p>
          </p:txBody>
        </p:sp>
      </p:grpSp>
      <p:grpSp>
        <p:nvGrpSpPr>
          <p:cNvPr id="56" name="Group 55">
            <a:extLst>
              <a:ext uri="{FF2B5EF4-FFF2-40B4-BE49-F238E27FC236}">
                <a16:creationId xmlns:a16="http://schemas.microsoft.com/office/drawing/2014/main" id="{FC4AB298-B334-2D09-3C38-05BCD4674488}"/>
              </a:ext>
            </a:extLst>
          </p:cNvPr>
          <p:cNvGrpSpPr/>
          <p:nvPr/>
        </p:nvGrpSpPr>
        <p:grpSpPr>
          <a:xfrm>
            <a:off x="6626444" y="5607811"/>
            <a:ext cx="2026117" cy="666637"/>
            <a:chOff x="6298098" y="1107201"/>
            <a:chExt cx="1668743" cy="549053"/>
          </a:xfrm>
        </p:grpSpPr>
        <p:sp>
          <p:nvSpPr>
            <p:cNvPr id="57" name="Rectangle 56">
              <a:extLst>
                <a:ext uri="{FF2B5EF4-FFF2-40B4-BE49-F238E27FC236}">
                  <a16:creationId xmlns:a16="http://schemas.microsoft.com/office/drawing/2014/main" id="{B1D1BD06-242A-FBCC-75DB-9EE34B78CBD6}"/>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953689D0-8A90-F70D-79EC-9D96181922BC}"/>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Execution</a:t>
              </a:r>
            </a:p>
          </p:txBody>
        </p:sp>
      </p:grpSp>
      <p:grpSp>
        <p:nvGrpSpPr>
          <p:cNvPr id="59" name="Group 58">
            <a:extLst>
              <a:ext uri="{FF2B5EF4-FFF2-40B4-BE49-F238E27FC236}">
                <a16:creationId xmlns:a16="http://schemas.microsoft.com/office/drawing/2014/main" id="{401B77F4-541A-B82F-077B-ACA242CB1BC2}"/>
              </a:ext>
            </a:extLst>
          </p:cNvPr>
          <p:cNvGrpSpPr/>
          <p:nvPr/>
        </p:nvGrpSpPr>
        <p:grpSpPr>
          <a:xfrm>
            <a:off x="9091122" y="3971468"/>
            <a:ext cx="2026117" cy="666637"/>
            <a:chOff x="6298098" y="1107201"/>
            <a:chExt cx="1668743" cy="549053"/>
          </a:xfrm>
        </p:grpSpPr>
        <p:sp>
          <p:nvSpPr>
            <p:cNvPr id="60" name="Rectangle 59">
              <a:extLst>
                <a:ext uri="{FF2B5EF4-FFF2-40B4-BE49-F238E27FC236}">
                  <a16:creationId xmlns:a16="http://schemas.microsoft.com/office/drawing/2014/main" id="{FF25016C-803F-C23F-55F9-DB12242188EA}"/>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9810E0CF-C6EC-D099-5950-AAA9392C15BC}"/>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Execution</a:t>
              </a:r>
            </a:p>
          </p:txBody>
        </p:sp>
      </p:grpSp>
    </p:spTree>
    <p:extLst>
      <p:ext uri="{BB962C8B-B14F-4D97-AF65-F5344CB8AC3E}">
        <p14:creationId xmlns:p14="http://schemas.microsoft.com/office/powerpoint/2010/main" val="5046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0">
                                            <p:txEl>
                                              <p:pRg st="0" end="0"/>
                                            </p:txEl>
                                          </p:spTgt>
                                        </p:tgtEl>
                                        <p:attrNameLst>
                                          <p:attrName>style.opacity</p:attrName>
                                        </p:attrNameLst>
                                      </p:cBhvr>
                                      <p:to>
                                        <p:strVal val="0.25"/>
                                      </p:to>
                                    </p:set>
                                    <p:animEffect filter="image" prLst="opacity: 0.25">
                                      <p:cBhvr rctx="IE">
                                        <p:cTn id="7" dur="indefinite"/>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30" name="TextBox 29">
            <a:extLst>
              <a:ext uri="{FF2B5EF4-FFF2-40B4-BE49-F238E27FC236}">
                <a16:creationId xmlns:a16="http://schemas.microsoft.com/office/drawing/2014/main" id="{71FD6011-7A7D-4E48-90D9-CC9CCD9397D3}"/>
              </a:ext>
            </a:extLst>
          </p:cNvPr>
          <p:cNvSpPr txBox="1">
            <a:spLocks/>
          </p:cNvSpPr>
          <p:nvPr/>
        </p:nvSpPr>
        <p:spPr>
          <a:xfrm>
            <a:off x="388916" y="1499699"/>
            <a:ext cx="5504988" cy="1458541"/>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p:txBody>
      </p:sp>
      <p:grpSp>
        <p:nvGrpSpPr>
          <p:cNvPr id="26" name="Group 25">
            <a:extLst>
              <a:ext uri="{FF2B5EF4-FFF2-40B4-BE49-F238E27FC236}">
                <a16:creationId xmlns:a16="http://schemas.microsoft.com/office/drawing/2014/main" id="{3448A144-92DE-3318-2B28-3D39FF835362}"/>
              </a:ext>
            </a:extLst>
          </p:cNvPr>
          <p:cNvGrpSpPr/>
          <p:nvPr/>
        </p:nvGrpSpPr>
        <p:grpSpPr>
          <a:xfrm>
            <a:off x="7639502" y="672554"/>
            <a:ext cx="2026118" cy="666637"/>
            <a:chOff x="6298098" y="1107201"/>
            <a:chExt cx="1668744" cy="549053"/>
          </a:xfrm>
        </p:grpSpPr>
        <p:sp>
          <p:nvSpPr>
            <p:cNvPr id="27" name="Rectangle 26">
              <a:extLst>
                <a:ext uri="{FF2B5EF4-FFF2-40B4-BE49-F238E27FC236}">
                  <a16:creationId xmlns:a16="http://schemas.microsoft.com/office/drawing/2014/main" id="{3C8527D3-8D2F-606A-C994-E1B83610A875}"/>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07ECB9C3-96E6-8813-BC99-17E80D67D41B}"/>
                </a:ext>
              </a:extLst>
            </p:cNvPr>
            <p:cNvSpPr txBox="1"/>
            <p:nvPr/>
          </p:nvSpPr>
          <p:spPr>
            <a:xfrm>
              <a:off x="6298099" y="1204285"/>
              <a:ext cx="1668743" cy="354885"/>
            </a:xfrm>
            <a:prstGeom prst="rect">
              <a:avLst/>
            </a:prstGeom>
            <a:noFill/>
          </p:spPr>
          <p:txBody>
            <a:bodyPr wrap="square" rtlCol="0" anchor="ctr">
              <a:spAutoFit/>
            </a:bodyPr>
            <a:lstStyle/>
            <a:p>
              <a:pPr algn="ctr"/>
              <a:r>
                <a:rPr lang="en-GB" sz="2200" dirty="0"/>
                <a:t>Julia</a:t>
              </a:r>
            </a:p>
          </p:txBody>
        </p:sp>
      </p:grpSp>
      <p:cxnSp>
        <p:nvCxnSpPr>
          <p:cNvPr id="36" name="Straight Arrow Connector 35">
            <a:extLst>
              <a:ext uri="{FF2B5EF4-FFF2-40B4-BE49-F238E27FC236}">
                <a16:creationId xmlns:a16="http://schemas.microsoft.com/office/drawing/2014/main" id="{1244187C-4B3E-4BF5-80F7-C973C1A8B157}"/>
              </a:ext>
            </a:extLst>
          </p:cNvPr>
          <p:cNvCxnSpPr>
            <a:cxnSpLocks/>
          </p:cNvCxnSpPr>
          <p:nvPr/>
        </p:nvCxnSpPr>
        <p:spPr>
          <a:xfrm>
            <a:off x="8676230" y="1440572"/>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F676DD-4D36-B08E-F1A7-F065DBBD894E}"/>
              </a:ext>
            </a:extLst>
          </p:cNvPr>
          <p:cNvCxnSpPr>
            <a:cxnSpLocks/>
          </p:cNvCxnSpPr>
          <p:nvPr/>
        </p:nvCxnSpPr>
        <p:spPr>
          <a:xfrm>
            <a:off x="8652560" y="3080358"/>
            <a:ext cx="0" cy="800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BF3063C-E119-824F-3ACB-55C85BA80C2D}"/>
              </a:ext>
            </a:extLst>
          </p:cNvPr>
          <p:cNvGrpSpPr/>
          <p:nvPr/>
        </p:nvGrpSpPr>
        <p:grpSpPr>
          <a:xfrm>
            <a:off x="7639502" y="2291603"/>
            <a:ext cx="2026117" cy="666637"/>
            <a:chOff x="6298098" y="1107201"/>
            <a:chExt cx="1668743" cy="549053"/>
          </a:xfrm>
        </p:grpSpPr>
        <p:sp>
          <p:nvSpPr>
            <p:cNvPr id="45" name="Rectangle 44">
              <a:extLst>
                <a:ext uri="{FF2B5EF4-FFF2-40B4-BE49-F238E27FC236}">
                  <a16:creationId xmlns:a16="http://schemas.microsoft.com/office/drawing/2014/main" id="{103D348B-9394-8A40-C3B1-E2643C143555}"/>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AAB73016-A445-E694-5EBE-470D43153BC8}"/>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Byte code</a:t>
              </a:r>
            </a:p>
          </p:txBody>
        </p:sp>
      </p:grpSp>
      <p:grpSp>
        <p:nvGrpSpPr>
          <p:cNvPr id="53" name="Group 52">
            <a:extLst>
              <a:ext uri="{FF2B5EF4-FFF2-40B4-BE49-F238E27FC236}">
                <a16:creationId xmlns:a16="http://schemas.microsoft.com/office/drawing/2014/main" id="{7A9192EB-7048-2EFC-8842-E0086A6E5FE9}"/>
              </a:ext>
            </a:extLst>
          </p:cNvPr>
          <p:cNvGrpSpPr/>
          <p:nvPr/>
        </p:nvGrpSpPr>
        <p:grpSpPr>
          <a:xfrm>
            <a:off x="7639501" y="3917411"/>
            <a:ext cx="2026117" cy="666637"/>
            <a:chOff x="6298098" y="1107201"/>
            <a:chExt cx="1668743" cy="549053"/>
          </a:xfrm>
        </p:grpSpPr>
        <p:sp>
          <p:nvSpPr>
            <p:cNvPr id="54" name="Rectangle 53">
              <a:extLst>
                <a:ext uri="{FF2B5EF4-FFF2-40B4-BE49-F238E27FC236}">
                  <a16:creationId xmlns:a16="http://schemas.microsoft.com/office/drawing/2014/main" id="{C0283DA2-5991-E36E-4418-4D0F7D1F773D}"/>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677EF1C2-1D97-A17D-F888-C77E562C7277}"/>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Native code</a:t>
              </a:r>
            </a:p>
          </p:txBody>
        </p:sp>
      </p:grpSp>
      <p:grpSp>
        <p:nvGrpSpPr>
          <p:cNvPr id="56" name="Group 55">
            <a:extLst>
              <a:ext uri="{FF2B5EF4-FFF2-40B4-BE49-F238E27FC236}">
                <a16:creationId xmlns:a16="http://schemas.microsoft.com/office/drawing/2014/main" id="{FC4AB298-B334-2D09-3C38-05BCD4674488}"/>
              </a:ext>
            </a:extLst>
          </p:cNvPr>
          <p:cNvGrpSpPr/>
          <p:nvPr/>
        </p:nvGrpSpPr>
        <p:grpSpPr>
          <a:xfrm>
            <a:off x="7639501" y="4471934"/>
            <a:ext cx="2026117" cy="666637"/>
            <a:chOff x="6298098" y="1107201"/>
            <a:chExt cx="1668743" cy="549053"/>
          </a:xfrm>
        </p:grpSpPr>
        <p:sp>
          <p:nvSpPr>
            <p:cNvPr id="57" name="Rectangle 56">
              <a:extLst>
                <a:ext uri="{FF2B5EF4-FFF2-40B4-BE49-F238E27FC236}">
                  <a16:creationId xmlns:a16="http://schemas.microsoft.com/office/drawing/2014/main" id="{B1D1BD06-242A-FBCC-75DB-9EE34B78CBD6}"/>
                </a:ext>
              </a:extLst>
            </p:cNvPr>
            <p:cNvSpPr/>
            <p:nvPr/>
          </p:nvSpPr>
          <p:spPr>
            <a:xfrm>
              <a:off x="6298098" y="1107201"/>
              <a:ext cx="1668743" cy="549053"/>
            </a:xfrm>
            <a:prstGeom prst="rect">
              <a:avLst/>
            </a:prstGeom>
            <a:solidFill>
              <a:srgbClr val="261A2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953689D0-8A90-F70D-79EC-9D96181922BC}"/>
                </a:ext>
              </a:extLst>
            </p:cNvPr>
            <p:cNvSpPr txBox="1"/>
            <p:nvPr/>
          </p:nvSpPr>
          <p:spPr>
            <a:xfrm>
              <a:off x="6298098" y="1204285"/>
              <a:ext cx="1668743" cy="354885"/>
            </a:xfrm>
            <a:prstGeom prst="rect">
              <a:avLst/>
            </a:prstGeom>
            <a:noFill/>
          </p:spPr>
          <p:txBody>
            <a:bodyPr wrap="square" rtlCol="0" anchor="ctr">
              <a:spAutoFit/>
            </a:bodyPr>
            <a:lstStyle/>
            <a:p>
              <a:pPr algn="ctr"/>
              <a:r>
                <a:rPr lang="en-GB" sz="2200" dirty="0"/>
                <a:t>Execution</a:t>
              </a:r>
            </a:p>
          </p:txBody>
        </p:sp>
      </p:grpSp>
    </p:spTree>
    <p:extLst>
      <p:ext uri="{BB962C8B-B14F-4D97-AF65-F5344CB8AC3E}">
        <p14:creationId xmlns:p14="http://schemas.microsoft.com/office/powerpoint/2010/main" val="7533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0">
                                            <p:txEl>
                                              <p:pRg st="0" end="0"/>
                                            </p:txEl>
                                          </p:spTgt>
                                        </p:tgtEl>
                                        <p:attrNameLst>
                                          <p:attrName>style.opacity</p:attrName>
                                        </p:attrNameLst>
                                      </p:cBhvr>
                                      <p:to>
                                        <p:strVal val="0.25"/>
                                      </p:to>
                                    </p:set>
                                    <p:animEffect filter="image" prLst="opacity: 0.25">
                                      <p:cBhvr rctx="IE">
                                        <p:cTn id="7" dur="indefinite"/>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30" name="TextBox 29">
            <a:extLst>
              <a:ext uri="{FF2B5EF4-FFF2-40B4-BE49-F238E27FC236}">
                <a16:creationId xmlns:a16="http://schemas.microsoft.com/office/drawing/2014/main" id="{71FD6011-7A7D-4E48-90D9-CC9CCD9397D3}"/>
              </a:ext>
            </a:extLst>
          </p:cNvPr>
          <p:cNvSpPr txBox="1">
            <a:spLocks/>
          </p:cNvSpPr>
          <p:nvPr/>
        </p:nvSpPr>
        <p:spPr>
          <a:xfrm>
            <a:off x="388916" y="1499699"/>
            <a:ext cx="5504988" cy="2197205"/>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a:p>
            <a:pPr marL="914400" lvl="1" indent="-457200">
              <a:lnSpc>
                <a:spcPct val="200000"/>
              </a:lnSpc>
              <a:buFont typeface="Calibri" panose="020F0502020204030204" pitchFamily="34" charset="0"/>
              <a:buChar char="↘"/>
            </a:pPr>
            <a:r>
              <a:rPr lang="en-US" sz="2400" dirty="0"/>
              <a:t>Dynamic recompilation</a:t>
            </a:r>
          </a:p>
        </p:txBody>
      </p:sp>
      <p:pic>
        <p:nvPicPr>
          <p:cNvPr id="3" name="Picture 2" descr="A screen shot of a computer code&#10;&#10;Description automatically generated">
            <a:extLst>
              <a:ext uri="{FF2B5EF4-FFF2-40B4-BE49-F238E27FC236}">
                <a16:creationId xmlns:a16="http://schemas.microsoft.com/office/drawing/2014/main" id="{38209FCF-37F2-AE4B-ECE6-76A0831B3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67" y="1408505"/>
            <a:ext cx="9744455" cy="4402269"/>
          </a:xfrm>
          <a:prstGeom prst="rect">
            <a:avLst/>
          </a:prstGeom>
        </p:spPr>
      </p:pic>
      <p:sp>
        <p:nvSpPr>
          <p:cNvPr id="4" name="TextBox 3">
            <a:extLst>
              <a:ext uri="{FF2B5EF4-FFF2-40B4-BE49-F238E27FC236}">
                <a16:creationId xmlns:a16="http://schemas.microsoft.com/office/drawing/2014/main" id="{C2C25FB8-0883-7D5A-F275-0F460F7C3719}"/>
              </a:ext>
            </a:extLst>
          </p:cNvPr>
          <p:cNvSpPr txBox="1"/>
          <p:nvPr/>
        </p:nvSpPr>
        <p:spPr>
          <a:xfrm>
            <a:off x="979467" y="5901968"/>
            <a:ext cx="7912285" cy="307777"/>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Source: M. Cox, The scientific coder, </a:t>
            </a:r>
            <a:r>
              <a:rPr lang="en-GB" sz="1400" dirty="0">
                <a:latin typeface="Calibri" panose="020F0502020204030204" pitchFamily="34" charset="0"/>
                <a:cs typeface="Calibri" panose="020F0502020204030204" pitchFamily="34" charset="0"/>
                <a:hlinkClick r:id="rId4"/>
              </a:rPr>
              <a:t>https://shorturl.at/gDHR8</a:t>
            </a:r>
            <a:r>
              <a:rPr lang="en-GB" sz="1400" dirty="0">
                <a:latin typeface="Calibri" panose="020F0502020204030204" pitchFamily="34" charset="0"/>
                <a:cs typeface="Calibri" panose="020F0502020204030204" pitchFamily="34" charset="0"/>
              </a:rPr>
              <a:t> (2023)</a:t>
            </a:r>
          </a:p>
        </p:txBody>
      </p:sp>
    </p:spTree>
    <p:extLst>
      <p:ext uri="{BB962C8B-B14F-4D97-AF65-F5344CB8AC3E}">
        <p14:creationId xmlns:p14="http://schemas.microsoft.com/office/powerpoint/2010/main" val="33143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0">
                                            <p:txEl>
                                              <p:pRg st="0" end="0"/>
                                            </p:txEl>
                                          </p:spTgt>
                                        </p:tgtEl>
                                        <p:attrNameLst>
                                          <p:attrName>style.opacity</p:attrName>
                                        </p:attrNameLst>
                                      </p:cBhvr>
                                      <p:to>
                                        <p:strVal val="0.25"/>
                                      </p:to>
                                    </p:set>
                                    <p:animEffect filter="image" prLst="opacity: 0.25">
                                      <p:cBhvr rctx="IE">
                                        <p:cTn id="7" dur="indefinite"/>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250"/>
                                  </p:stCondLst>
                                  <p:childTnLst>
                                    <p:animMotion origin="layout" path="M 2.08333E-6 2.59259E-6 L 0.22422 -0.12222 " pathEditMode="relative" rAng="0" ptsTypes="AA">
                                      <p:cBhvr>
                                        <p:cTn id="11" dur="1500" fill="hold"/>
                                        <p:tgtEl>
                                          <p:spTgt spid="3"/>
                                        </p:tgtEl>
                                        <p:attrNameLst>
                                          <p:attrName>ppt_x</p:attrName>
                                          <p:attrName>ppt_y</p:attrName>
                                        </p:attrNameLst>
                                      </p:cBhvr>
                                      <p:rCtr x="11211" y="-6111"/>
                                    </p:animMotion>
                                  </p:childTnLst>
                                </p:cTn>
                              </p:par>
                              <p:par>
                                <p:cTn id="12" presetID="6" presetClass="emph" presetSubtype="0" fill="hold" nodeType="withEffect">
                                  <p:stCondLst>
                                    <p:cond delay="0"/>
                                  </p:stCondLst>
                                  <p:childTnLst>
                                    <p:animScale>
                                      <p:cBhvr>
                                        <p:cTn id="13" dur="1500" fill="hold"/>
                                        <p:tgtEl>
                                          <p:spTgt spid="3"/>
                                        </p:tgtEl>
                                      </p:cBhvr>
                                      <p:by x="50000" y="50000"/>
                                    </p:animScale>
                                  </p:childTnLst>
                                </p:cTn>
                              </p:par>
                              <p:par>
                                <p:cTn id="14" presetID="1" presetClass="exit" presetSubtype="0" fill="hold" grpId="1" nodeType="with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30" name="TextBox 29">
            <a:extLst>
              <a:ext uri="{FF2B5EF4-FFF2-40B4-BE49-F238E27FC236}">
                <a16:creationId xmlns:a16="http://schemas.microsoft.com/office/drawing/2014/main" id="{71FD6011-7A7D-4E48-90D9-CC9CCD9397D3}"/>
              </a:ext>
            </a:extLst>
          </p:cNvPr>
          <p:cNvSpPr txBox="1">
            <a:spLocks/>
          </p:cNvSpPr>
          <p:nvPr/>
        </p:nvSpPr>
        <p:spPr>
          <a:xfrm>
            <a:off x="388915" y="1499699"/>
            <a:ext cx="5464535" cy="3674532"/>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a:p>
            <a:pPr marL="914400" lvl="1" indent="-457200">
              <a:lnSpc>
                <a:spcPct val="200000"/>
              </a:lnSpc>
              <a:buFont typeface="Calibri" panose="020F0502020204030204" pitchFamily="34" charset="0"/>
              <a:buChar char="↘"/>
            </a:pPr>
            <a:r>
              <a:rPr lang="en-US" sz="2400" dirty="0"/>
              <a:t>Dynamic recompilation</a:t>
            </a:r>
          </a:p>
          <a:p>
            <a:pPr marL="457200" indent="-457200">
              <a:lnSpc>
                <a:spcPct val="200000"/>
              </a:lnSpc>
              <a:buFont typeface="Wingdings" panose="05000000000000000000" pitchFamily="2" charset="2"/>
              <a:buChar char="q"/>
            </a:pPr>
            <a:r>
              <a:rPr lang="en-US" sz="2400" i="1" dirty="0"/>
              <a:t>Type-oriented</a:t>
            </a:r>
            <a:r>
              <a:rPr lang="en-US" sz="2400" dirty="0"/>
              <a:t> programming</a:t>
            </a:r>
          </a:p>
          <a:p>
            <a:pPr marL="914400" lvl="1" indent="-457200">
              <a:lnSpc>
                <a:spcPct val="200000"/>
              </a:lnSpc>
              <a:buFont typeface="Calibri" panose="020F0502020204030204" pitchFamily="34" charset="0"/>
              <a:buChar char="↘"/>
            </a:pPr>
            <a:r>
              <a:rPr lang="en-US" sz="2400" dirty="0"/>
              <a:t>Multiple dispatch</a:t>
            </a:r>
          </a:p>
        </p:txBody>
      </p:sp>
      <p:pic>
        <p:nvPicPr>
          <p:cNvPr id="12" name="Picture 11" descr="A screenshot of a computer code&#10;&#10;Description automatically generated">
            <a:extLst>
              <a:ext uri="{FF2B5EF4-FFF2-40B4-BE49-F238E27FC236}">
                <a16:creationId xmlns:a16="http://schemas.microsoft.com/office/drawing/2014/main" id="{26210F8E-5EDB-FC42-81ED-C5E221134A2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85064" y="789524"/>
            <a:ext cx="4441465" cy="2418491"/>
          </a:xfrm>
          <a:prstGeom prst="rect">
            <a:avLst/>
          </a:prstGeom>
        </p:spPr>
      </p:pic>
      <p:sp>
        <p:nvSpPr>
          <p:cNvPr id="13" name="TextBox 12">
            <a:extLst>
              <a:ext uri="{FF2B5EF4-FFF2-40B4-BE49-F238E27FC236}">
                <a16:creationId xmlns:a16="http://schemas.microsoft.com/office/drawing/2014/main" id="{AAECF4C3-0BD8-0953-68AC-42B7C7362F06}"/>
              </a:ext>
            </a:extLst>
          </p:cNvPr>
          <p:cNvSpPr txBox="1">
            <a:spLocks noGrp="1" noRot="1" noMove="1" noResize="1" noEditPoints="1" noAdjustHandles="1" noChangeArrowheads="1" noChangeShapeType="1"/>
          </p:cNvSpPr>
          <p:nvPr/>
        </p:nvSpPr>
        <p:spPr>
          <a:xfrm>
            <a:off x="6175379" y="327858"/>
            <a:ext cx="4354952" cy="461665"/>
          </a:xfrm>
          <a:prstGeom prst="rect">
            <a:avLst/>
          </a:prstGeom>
          <a:noFill/>
        </p:spPr>
        <p:txBody>
          <a:bodyPr wrap="square" rtlCol="0">
            <a:spAutoFit/>
          </a:bodyPr>
          <a:lstStyle/>
          <a:p>
            <a:r>
              <a:rPr lang="en-US" sz="2400" dirty="0"/>
              <a:t>Statically typed</a:t>
            </a:r>
          </a:p>
        </p:txBody>
      </p:sp>
      <p:sp>
        <p:nvSpPr>
          <p:cNvPr id="15" name="TextBox 14">
            <a:extLst>
              <a:ext uri="{FF2B5EF4-FFF2-40B4-BE49-F238E27FC236}">
                <a16:creationId xmlns:a16="http://schemas.microsoft.com/office/drawing/2014/main" id="{CDF74467-BA91-34D6-A9F3-0E5F0EA8C142}"/>
              </a:ext>
            </a:extLst>
          </p:cNvPr>
          <p:cNvSpPr txBox="1">
            <a:spLocks noGrp="1" noRot="1" noMove="1" noResize="1" noEditPoints="1" noAdjustHandles="1" noChangeArrowheads="1" noChangeShapeType="1"/>
          </p:cNvSpPr>
          <p:nvPr/>
        </p:nvSpPr>
        <p:spPr>
          <a:xfrm>
            <a:off x="7189776" y="3556522"/>
            <a:ext cx="4354952" cy="461665"/>
          </a:xfrm>
          <a:prstGeom prst="rect">
            <a:avLst/>
          </a:prstGeom>
          <a:noFill/>
        </p:spPr>
        <p:txBody>
          <a:bodyPr wrap="square" rtlCol="0">
            <a:spAutoFit/>
          </a:bodyPr>
          <a:lstStyle/>
          <a:p>
            <a:pPr algn="r"/>
            <a:r>
              <a:rPr lang="en-US" sz="2400" dirty="0"/>
              <a:t>vs. Dynamic typing</a:t>
            </a:r>
          </a:p>
        </p:txBody>
      </p:sp>
      <p:pic>
        <p:nvPicPr>
          <p:cNvPr id="2" name="Picture 1">
            <a:extLst>
              <a:ext uri="{FF2B5EF4-FFF2-40B4-BE49-F238E27FC236}">
                <a16:creationId xmlns:a16="http://schemas.microsoft.com/office/drawing/2014/main" id="{C84DC137-9E92-8FB3-1BFE-F592D7FFE33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5903761" y="4119981"/>
            <a:ext cx="4235246" cy="2410161"/>
          </a:xfrm>
          <a:prstGeom prst="rect">
            <a:avLst/>
          </a:prstGeom>
        </p:spPr>
      </p:pic>
      <p:pic>
        <p:nvPicPr>
          <p:cNvPr id="7" name="Picture 6" descr="A computer screen shot of text&#10;&#10;Description automatically generated">
            <a:extLst>
              <a:ext uri="{FF2B5EF4-FFF2-40B4-BE49-F238E27FC236}">
                <a16:creationId xmlns:a16="http://schemas.microsoft.com/office/drawing/2014/main" id="{864EFA69-8A03-DA6D-E494-EDED3D7DB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7918" y="617898"/>
            <a:ext cx="5538322" cy="2389490"/>
          </a:xfrm>
          <a:prstGeom prst="rect">
            <a:avLst/>
          </a:prstGeom>
        </p:spPr>
      </p:pic>
      <p:pic>
        <p:nvPicPr>
          <p:cNvPr id="11" name="Picture 10">
            <a:extLst>
              <a:ext uri="{FF2B5EF4-FFF2-40B4-BE49-F238E27FC236}">
                <a16:creationId xmlns:a16="http://schemas.microsoft.com/office/drawing/2014/main" id="{9961FB54-2FFC-F658-1261-227EDB39B6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63226" y="616424"/>
            <a:ext cx="5512016" cy="2400169"/>
          </a:xfrm>
          <a:prstGeom prst="rect">
            <a:avLst/>
          </a:prstGeom>
        </p:spPr>
      </p:pic>
      <p:pic>
        <p:nvPicPr>
          <p:cNvPr id="19" name="Picture 18" descr="A computer screen with colorful text&#10;&#10;Description automatically generated">
            <a:extLst>
              <a:ext uri="{FF2B5EF4-FFF2-40B4-BE49-F238E27FC236}">
                <a16:creationId xmlns:a16="http://schemas.microsoft.com/office/drawing/2014/main" id="{220589C2-3CAA-8DE7-3FEA-B63156E991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3324" y="3178426"/>
            <a:ext cx="5661212" cy="2482610"/>
          </a:xfrm>
          <a:prstGeom prst="rect">
            <a:avLst/>
          </a:prstGeom>
        </p:spPr>
      </p:pic>
      <p:pic>
        <p:nvPicPr>
          <p:cNvPr id="4" name="Picture 3" descr="A black screen with white text&#10;&#10;Description automatically generated">
            <a:extLst>
              <a:ext uri="{FF2B5EF4-FFF2-40B4-BE49-F238E27FC236}">
                <a16:creationId xmlns:a16="http://schemas.microsoft.com/office/drawing/2014/main" id="{C7896F07-7F3D-E76C-513E-6DAC283E62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3655" y="5745141"/>
            <a:ext cx="5706271" cy="876422"/>
          </a:xfrm>
          <a:prstGeom prst="rect">
            <a:avLst/>
          </a:prstGeom>
        </p:spPr>
      </p:pic>
    </p:spTree>
    <p:extLst>
      <p:ext uri="{BB962C8B-B14F-4D97-AF65-F5344CB8AC3E}">
        <p14:creationId xmlns:p14="http://schemas.microsoft.com/office/powerpoint/2010/main" val="57542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0">
                                            <p:txEl>
                                              <p:pRg st="0" end="0"/>
                                            </p:txEl>
                                          </p:spTgt>
                                        </p:tgtEl>
                                        <p:attrNameLst>
                                          <p:attrName>style.opacity</p:attrName>
                                        </p:attrNameLst>
                                      </p:cBhvr>
                                      <p:to>
                                        <p:strVal val="0.25"/>
                                      </p:to>
                                    </p:set>
                                    <p:animEffect filter="image" prLst="opacity: 0.25">
                                      <p:cBhvr rctx="IE">
                                        <p:cTn id="7" dur="indefinite"/>
                                        <p:tgtEl>
                                          <p:spTgt spid="30">
                                            <p:txEl>
                                              <p:pRg st="0" end="0"/>
                                            </p:txEl>
                                          </p:spTgt>
                                        </p:tgtEl>
                                      </p:cBhvr>
                                    </p:animEffect>
                                  </p:childTnLst>
                                </p:cTn>
                              </p:par>
                              <p:par>
                                <p:cTn id="8" presetID="9" presetClass="emph" presetSubtype="0" nodeType="withEffect">
                                  <p:stCondLst>
                                    <p:cond delay="0"/>
                                  </p:stCondLst>
                                  <p:childTnLst>
                                    <p:set>
                                      <p:cBhvr>
                                        <p:cTn id="9" dur="indefinite"/>
                                        <p:tgtEl>
                                          <p:spTgt spid="30">
                                            <p:txEl>
                                              <p:pRg st="1" end="1"/>
                                            </p:txEl>
                                          </p:spTgt>
                                        </p:tgtEl>
                                        <p:attrNameLst>
                                          <p:attrName>style.opacity</p:attrName>
                                        </p:attrNameLst>
                                      </p:cBhvr>
                                      <p:to>
                                        <p:strVal val="0.25"/>
                                      </p:to>
                                    </p:set>
                                    <p:animEffect filter="image" prLst="opacity: 0.25">
                                      <p:cBhvr rctx="IE">
                                        <p:cTn id="10" dur="indefinite"/>
                                        <p:tgtEl>
                                          <p:spTgt spid="30">
                                            <p:txEl>
                                              <p:pRg st="1" end="1"/>
                                            </p:txEl>
                                          </p:spTgt>
                                        </p:tgtEl>
                                      </p:cBhvr>
                                    </p:animEffect>
                                  </p:childTnLst>
                                </p:cTn>
                              </p:par>
                              <p:par>
                                <p:cTn id="11" presetID="9" presetClass="emph" presetSubtype="0" nodeType="withEffect">
                                  <p:stCondLst>
                                    <p:cond delay="0"/>
                                  </p:stCondLst>
                                  <p:childTnLst>
                                    <p:set>
                                      <p:cBhvr>
                                        <p:cTn id="12" dur="indefinite"/>
                                        <p:tgtEl>
                                          <p:spTgt spid="30">
                                            <p:txEl>
                                              <p:pRg st="2" end="2"/>
                                            </p:txEl>
                                          </p:spTgt>
                                        </p:tgtEl>
                                        <p:attrNameLst>
                                          <p:attrName>style.opacity</p:attrName>
                                        </p:attrNameLst>
                                      </p:cBhvr>
                                      <p:to>
                                        <p:strVal val="0.25"/>
                                      </p:to>
                                    </p:set>
                                    <p:animEffect filter="image" prLst="opacity: 0.25">
                                      <p:cBhvr rctx="IE">
                                        <p:cTn id="13" dur="indefinite"/>
                                        <p:tgtEl>
                                          <p:spTgt spid="3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2"/>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2" name="TextBox 1">
            <a:extLst>
              <a:ext uri="{FF2B5EF4-FFF2-40B4-BE49-F238E27FC236}">
                <a16:creationId xmlns:a16="http://schemas.microsoft.com/office/drawing/2014/main" id="{2C65BAF6-C0C7-D7A5-47CF-3626C5CCD3F3}"/>
              </a:ext>
            </a:extLst>
          </p:cNvPr>
          <p:cNvSpPr txBox="1">
            <a:spLocks/>
          </p:cNvSpPr>
          <p:nvPr/>
        </p:nvSpPr>
        <p:spPr>
          <a:xfrm>
            <a:off x="388915" y="1499699"/>
            <a:ext cx="5464535" cy="5151860"/>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a:p>
            <a:pPr marL="914400" lvl="1" indent="-457200">
              <a:lnSpc>
                <a:spcPct val="200000"/>
              </a:lnSpc>
              <a:buFont typeface="Calibri" panose="020F0502020204030204" pitchFamily="34" charset="0"/>
              <a:buChar char="↘"/>
            </a:pPr>
            <a:r>
              <a:rPr lang="en-US" sz="2400" dirty="0"/>
              <a:t>Dynamic recompilation</a:t>
            </a:r>
          </a:p>
          <a:p>
            <a:pPr marL="457200" indent="-457200">
              <a:lnSpc>
                <a:spcPct val="200000"/>
              </a:lnSpc>
              <a:buFont typeface="Wingdings" panose="05000000000000000000" pitchFamily="2" charset="2"/>
              <a:buChar char="q"/>
            </a:pPr>
            <a:r>
              <a:rPr lang="en-US" sz="2400" i="1" dirty="0"/>
              <a:t>Type-oriented</a:t>
            </a:r>
            <a:r>
              <a:rPr lang="en-US" sz="2400" dirty="0"/>
              <a:t> programming</a:t>
            </a:r>
          </a:p>
          <a:p>
            <a:pPr marL="914400" lvl="1" indent="-457200">
              <a:lnSpc>
                <a:spcPct val="200000"/>
              </a:lnSpc>
              <a:buFont typeface="Calibri" panose="020F0502020204030204" pitchFamily="34" charset="0"/>
              <a:buChar char="↘"/>
            </a:pPr>
            <a:r>
              <a:rPr lang="en-US" sz="2400" dirty="0"/>
              <a:t>Multiple dispatch</a:t>
            </a:r>
          </a:p>
          <a:p>
            <a:pPr marL="457200" indent="-457200">
              <a:lnSpc>
                <a:spcPct val="200000"/>
              </a:lnSpc>
              <a:buFont typeface="Wingdings" panose="05000000000000000000" pitchFamily="2" charset="2"/>
              <a:buChar char="q"/>
            </a:pPr>
            <a:r>
              <a:rPr lang="en-US" sz="2400" dirty="0"/>
              <a:t>Self-hosted packages</a:t>
            </a:r>
          </a:p>
          <a:p>
            <a:pPr marL="914400" lvl="1" indent="-457200">
              <a:lnSpc>
                <a:spcPct val="200000"/>
              </a:lnSpc>
              <a:buFont typeface="Calibri" panose="020F0502020204030204" pitchFamily="34" charset="0"/>
              <a:buChar char="↘"/>
            </a:pPr>
            <a:r>
              <a:rPr lang="en-US" sz="2400" dirty="0"/>
              <a:t>Even base functions</a:t>
            </a:r>
          </a:p>
        </p:txBody>
      </p:sp>
      <p:pic>
        <p:nvPicPr>
          <p:cNvPr id="4" name="Picture 3">
            <a:extLst>
              <a:ext uri="{FF2B5EF4-FFF2-40B4-BE49-F238E27FC236}">
                <a16:creationId xmlns:a16="http://schemas.microsoft.com/office/drawing/2014/main" id="{4C314ED3-0881-80B9-20A3-CDABE756DF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8300" y="1659837"/>
            <a:ext cx="6465839" cy="2663686"/>
          </a:xfrm>
          <a:prstGeom prst="rect">
            <a:avLst/>
          </a:prstGeom>
        </p:spPr>
      </p:pic>
      <p:pic>
        <p:nvPicPr>
          <p:cNvPr id="13" name="Picture 12">
            <a:extLst>
              <a:ext uri="{FF2B5EF4-FFF2-40B4-BE49-F238E27FC236}">
                <a16:creationId xmlns:a16="http://schemas.microsoft.com/office/drawing/2014/main" id="{E343B6E7-AD9F-2749-6993-54A9652DAAC9}"/>
              </a:ext>
            </a:extLst>
          </p:cNvPr>
          <p:cNvPicPr>
            <a:picLocks noChangeAspect="1"/>
          </p:cNvPicPr>
          <p:nvPr/>
        </p:nvPicPr>
        <p:blipFill>
          <a:blip r:embed="rId4"/>
          <a:stretch>
            <a:fillRect/>
          </a:stretch>
        </p:blipFill>
        <p:spPr>
          <a:xfrm>
            <a:off x="9133631" y="1757415"/>
            <a:ext cx="3050508" cy="1385962"/>
          </a:xfrm>
          <a:prstGeom prst="rect">
            <a:avLst/>
          </a:prstGeom>
        </p:spPr>
      </p:pic>
      <p:pic>
        <p:nvPicPr>
          <p:cNvPr id="18" name="Picture 17" descr="A screenshot of a computer program&#10;&#10;Description automatically generated">
            <a:extLst>
              <a:ext uri="{FF2B5EF4-FFF2-40B4-BE49-F238E27FC236}">
                <a16:creationId xmlns:a16="http://schemas.microsoft.com/office/drawing/2014/main" id="{6EF28C52-2775-7807-9A28-27D1E5BF3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8300" y="1934440"/>
            <a:ext cx="6473700" cy="2272121"/>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2CDADC41-C6DE-93EA-126E-FC6322FEF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879" y="1308075"/>
            <a:ext cx="6465834" cy="2999504"/>
          </a:xfrm>
          <a:prstGeom prst="rect">
            <a:avLst/>
          </a:prstGeom>
        </p:spPr>
      </p:pic>
      <p:pic>
        <p:nvPicPr>
          <p:cNvPr id="22" name="Picture 21">
            <a:extLst>
              <a:ext uri="{FF2B5EF4-FFF2-40B4-BE49-F238E27FC236}">
                <a16:creationId xmlns:a16="http://schemas.microsoft.com/office/drawing/2014/main" id="{91297843-BEF5-B848-939F-67FDF3C07296}"/>
              </a:ext>
            </a:extLst>
          </p:cNvPr>
          <p:cNvPicPr>
            <a:picLocks noChangeAspect="1"/>
          </p:cNvPicPr>
          <p:nvPr/>
        </p:nvPicPr>
        <p:blipFill>
          <a:blip r:embed="rId7"/>
          <a:stretch>
            <a:fillRect/>
          </a:stretch>
        </p:blipFill>
        <p:spPr>
          <a:xfrm>
            <a:off x="8955150" y="2216234"/>
            <a:ext cx="3154313" cy="1013886"/>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2F1D4909-416B-8DFA-9189-652407FC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2233" y="1474025"/>
            <a:ext cx="6465834" cy="2565134"/>
          </a:xfrm>
          <a:prstGeom prst="rect">
            <a:avLst/>
          </a:prstGeom>
        </p:spPr>
      </p:pic>
    </p:spTree>
    <p:extLst>
      <p:ext uri="{BB962C8B-B14F-4D97-AF65-F5344CB8AC3E}">
        <p14:creationId xmlns:p14="http://schemas.microsoft.com/office/powerpoint/2010/main" val="420238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0" end="0"/>
                                            </p:txEl>
                                          </p:spTgt>
                                        </p:tgtEl>
                                        <p:attrNameLst>
                                          <p:attrName>style.opacity</p:attrName>
                                        </p:attrNameLst>
                                      </p:cBhvr>
                                      <p:to>
                                        <p:strVal val="0.25"/>
                                      </p:to>
                                    </p:set>
                                    <p:animEffect filter="image" prLst="opacity: 0.2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25"/>
                                      </p:to>
                                    </p:set>
                                    <p:animEffect filter="image" prLst="opacity: 0.25">
                                      <p:cBhvr rctx="IE">
                                        <p:cTn id="10" dur="indefinite"/>
                                        <p:tgtEl>
                                          <p:spTgt spid="2">
                                            <p:txEl>
                                              <p:pRg st="1" end="1"/>
                                            </p:txEl>
                                          </p:spTgt>
                                        </p:tgtEl>
                                      </p:cBhvr>
                                    </p:animEffec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25"/>
                                      </p:to>
                                    </p:set>
                                    <p:animEffect filter="image" prLst="opacity: 0.25">
                                      <p:cBhvr rctx="IE">
                                        <p:cTn id="13" dur="indefinite"/>
                                        <p:tgtEl>
                                          <p:spTgt spid="2">
                                            <p:txEl>
                                              <p:pRg st="2" end="2"/>
                                            </p:txEl>
                                          </p:spTgt>
                                        </p:tgtEl>
                                      </p:cBhvr>
                                    </p:animEffect>
                                  </p:childTnLst>
                                </p:cTn>
                              </p:par>
                              <p:par>
                                <p:cTn id="14" presetID="9" presetClass="emph" presetSubtype="0" nodeType="withEffect">
                                  <p:stCondLst>
                                    <p:cond delay="0"/>
                                  </p:stCondLst>
                                  <p:childTnLst>
                                    <p:set>
                                      <p:cBhvr>
                                        <p:cTn id="15" dur="indefinite"/>
                                        <p:tgtEl>
                                          <p:spTgt spid="2">
                                            <p:txEl>
                                              <p:pRg st="3" end="3"/>
                                            </p:txEl>
                                          </p:spTgt>
                                        </p:tgtEl>
                                        <p:attrNameLst>
                                          <p:attrName>style.opacity</p:attrName>
                                        </p:attrNameLst>
                                      </p:cBhvr>
                                      <p:to>
                                        <p:strVal val="0.25"/>
                                      </p:to>
                                    </p:set>
                                    <p:animEffect filter="image" prLst="opacity: 0.25">
                                      <p:cBhvr rctx="IE">
                                        <p:cTn id="16" dur="indefinite"/>
                                        <p:tgtEl>
                                          <p:spTgt spid="2">
                                            <p:txEl>
                                              <p:pRg st="3" end="3"/>
                                            </p:txEl>
                                          </p:spTgt>
                                        </p:tgtEl>
                                      </p:cBhvr>
                                    </p:animEffect>
                                  </p:childTnLst>
                                </p:cTn>
                              </p:par>
                              <p:par>
                                <p:cTn id="17" presetID="9" presetClass="emph" presetSubtype="0" nodeType="withEffect">
                                  <p:stCondLst>
                                    <p:cond delay="0"/>
                                  </p:stCondLst>
                                  <p:childTnLst>
                                    <p:set>
                                      <p:cBhvr>
                                        <p:cTn id="18" dur="indefinite"/>
                                        <p:tgtEl>
                                          <p:spTgt spid="2">
                                            <p:txEl>
                                              <p:pRg st="4" end="4"/>
                                            </p:txEl>
                                          </p:spTgt>
                                        </p:tgtEl>
                                        <p:attrNameLst>
                                          <p:attrName>style.opacity</p:attrName>
                                        </p:attrNameLst>
                                      </p:cBhvr>
                                      <p:to>
                                        <p:strVal val="0.25"/>
                                      </p:to>
                                    </p:set>
                                    <p:animEffect filter="image" prLst="opacity: 0.25">
                                      <p:cBhvr rctx="IE">
                                        <p:cTn id="19" dur="indefinite"/>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2" name="TextBox 1">
            <a:extLst>
              <a:ext uri="{FF2B5EF4-FFF2-40B4-BE49-F238E27FC236}">
                <a16:creationId xmlns:a16="http://schemas.microsoft.com/office/drawing/2014/main" id="{2C65BAF6-C0C7-D7A5-47CF-3626C5CCD3F3}"/>
              </a:ext>
            </a:extLst>
          </p:cNvPr>
          <p:cNvSpPr txBox="1">
            <a:spLocks/>
          </p:cNvSpPr>
          <p:nvPr/>
        </p:nvSpPr>
        <p:spPr>
          <a:xfrm>
            <a:off x="388915" y="1499699"/>
            <a:ext cx="5464535" cy="5151860"/>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a:p>
            <a:pPr marL="914400" lvl="1" indent="-457200">
              <a:lnSpc>
                <a:spcPct val="200000"/>
              </a:lnSpc>
              <a:buFont typeface="Calibri" panose="020F0502020204030204" pitchFamily="34" charset="0"/>
              <a:buChar char="↘"/>
            </a:pPr>
            <a:r>
              <a:rPr lang="en-US" sz="2400" dirty="0"/>
              <a:t>Dynamic recompilation</a:t>
            </a:r>
          </a:p>
          <a:p>
            <a:pPr marL="457200" indent="-457200">
              <a:lnSpc>
                <a:spcPct val="200000"/>
              </a:lnSpc>
              <a:buFont typeface="Wingdings" panose="05000000000000000000" pitchFamily="2" charset="2"/>
              <a:buChar char="q"/>
            </a:pPr>
            <a:r>
              <a:rPr lang="en-US" sz="2400" i="1" dirty="0"/>
              <a:t>Type-oriented</a:t>
            </a:r>
            <a:r>
              <a:rPr lang="en-US" sz="2400" dirty="0"/>
              <a:t> programming</a:t>
            </a:r>
          </a:p>
          <a:p>
            <a:pPr marL="914400" lvl="1" indent="-457200">
              <a:lnSpc>
                <a:spcPct val="200000"/>
              </a:lnSpc>
              <a:buFont typeface="Calibri" panose="020F0502020204030204" pitchFamily="34" charset="0"/>
              <a:buChar char="↘"/>
            </a:pPr>
            <a:r>
              <a:rPr lang="en-US" sz="2400" dirty="0"/>
              <a:t>Multiple dispatch</a:t>
            </a:r>
          </a:p>
          <a:p>
            <a:pPr marL="457200" indent="-457200">
              <a:lnSpc>
                <a:spcPct val="200000"/>
              </a:lnSpc>
              <a:buFont typeface="Wingdings" panose="05000000000000000000" pitchFamily="2" charset="2"/>
              <a:buChar char="q"/>
            </a:pPr>
            <a:r>
              <a:rPr lang="en-US" sz="2400" dirty="0"/>
              <a:t>Self-hosted packages</a:t>
            </a:r>
          </a:p>
          <a:p>
            <a:pPr marL="914400" lvl="1" indent="-457200">
              <a:lnSpc>
                <a:spcPct val="200000"/>
              </a:lnSpc>
              <a:buFont typeface="Calibri" panose="020F0502020204030204" pitchFamily="34" charset="0"/>
              <a:buChar char="↘"/>
            </a:pPr>
            <a:r>
              <a:rPr lang="en-US" sz="2400" dirty="0"/>
              <a:t>Even base functions</a:t>
            </a:r>
          </a:p>
        </p:txBody>
      </p:sp>
      <p:pic>
        <p:nvPicPr>
          <p:cNvPr id="8" name="Picture 7" descr="A screenshot of a computer screen&#10;&#10;Description automatically generated">
            <a:extLst>
              <a:ext uri="{FF2B5EF4-FFF2-40B4-BE49-F238E27FC236}">
                <a16:creationId xmlns:a16="http://schemas.microsoft.com/office/drawing/2014/main" id="{E64508E2-83EA-7B8F-1843-A8E34939A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329" y="555713"/>
            <a:ext cx="4267796" cy="4629796"/>
          </a:xfrm>
          <a:prstGeom prst="rect">
            <a:avLst/>
          </a:prstGeom>
        </p:spPr>
      </p:pic>
      <p:sp>
        <p:nvSpPr>
          <p:cNvPr id="11" name="Oval 10">
            <a:extLst>
              <a:ext uri="{FF2B5EF4-FFF2-40B4-BE49-F238E27FC236}">
                <a16:creationId xmlns:a16="http://schemas.microsoft.com/office/drawing/2014/main" id="{5C13B775-7403-851E-6706-2E4FF9489E03}"/>
              </a:ext>
            </a:extLst>
          </p:cNvPr>
          <p:cNvSpPr/>
          <p:nvPr/>
        </p:nvSpPr>
        <p:spPr>
          <a:xfrm>
            <a:off x="8555421" y="843074"/>
            <a:ext cx="1936078" cy="3719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4605E77-22D5-1223-2CE4-429029F7703D}"/>
              </a:ext>
            </a:extLst>
          </p:cNvPr>
          <p:cNvSpPr/>
          <p:nvPr/>
        </p:nvSpPr>
        <p:spPr>
          <a:xfrm>
            <a:off x="6873766" y="4931831"/>
            <a:ext cx="1153531" cy="25367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43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0" end="0"/>
                                            </p:txEl>
                                          </p:spTgt>
                                        </p:tgtEl>
                                        <p:attrNameLst>
                                          <p:attrName>style.opacity</p:attrName>
                                        </p:attrNameLst>
                                      </p:cBhvr>
                                      <p:to>
                                        <p:strVal val="0.25"/>
                                      </p:to>
                                    </p:set>
                                    <p:animEffect filter="image" prLst="opacity: 0.2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25"/>
                                      </p:to>
                                    </p:set>
                                    <p:animEffect filter="image" prLst="opacity: 0.25">
                                      <p:cBhvr rctx="IE">
                                        <p:cTn id="10" dur="indefinite"/>
                                        <p:tgtEl>
                                          <p:spTgt spid="2">
                                            <p:txEl>
                                              <p:pRg st="1" end="1"/>
                                            </p:txEl>
                                          </p:spTgt>
                                        </p:tgtEl>
                                      </p:cBhvr>
                                    </p:animEffec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25"/>
                                      </p:to>
                                    </p:set>
                                    <p:animEffect filter="image" prLst="opacity: 0.25">
                                      <p:cBhvr rctx="IE">
                                        <p:cTn id="13" dur="indefinite"/>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5ACE-9929-4D11-AB0C-E00965F5DA9E}"/>
              </a:ext>
            </a:extLst>
          </p:cNvPr>
          <p:cNvSpPr>
            <a:spLocks noGrp="1"/>
          </p:cNvSpPr>
          <p:nvPr>
            <p:ph type="title"/>
          </p:nvPr>
        </p:nvSpPr>
        <p:spPr/>
        <p:txBody>
          <a:bodyPr vert="horz" lIns="91440" tIns="45720" rIns="91440" bIns="45720" rtlCol="0" anchor="ctr">
            <a:normAutofit/>
          </a:bodyPr>
          <a:lstStyle/>
          <a:p>
            <a:r>
              <a:rPr lang="en-US" sz="4200" cap="all" spc="300" dirty="0">
                <a:latin typeface="Amasis MT Pro Black" panose="02040A04050005020304" pitchFamily="18" charset="0"/>
              </a:rPr>
              <a:t>Overview</a:t>
            </a:r>
          </a:p>
        </p:txBody>
      </p:sp>
      <p:sp>
        <p:nvSpPr>
          <p:cNvPr id="10" name="TextBox 9">
            <a:extLst>
              <a:ext uri="{FF2B5EF4-FFF2-40B4-BE49-F238E27FC236}">
                <a16:creationId xmlns:a16="http://schemas.microsoft.com/office/drawing/2014/main" id="{671A2EDA-BC74-4208-893E-4DACE8C6DE97}"/>
              </a:ext>
            </a:extLst>
          </p:cNvPr>
          <p:cNvSpPr txBox="1"/>
          <p:nvPr/>
        </p:nvSpPr>
        <p:spPr>
          <a:xfrm>
            <a:off x="1188357" y="1579853"/>
            <a:ext cx="8367747" cy="3409780"/>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800" dirty="0">
                <a:latin typeface="Amasis MT Pro Black" panose="02040A04050005020304" pitchFamily="18" charset="0"/>
              </a:rPr>
              <a:t>What is        ?</a:t>
            </a:r>
          </a:p>
          <a:p>
            <a:pPr marL="457200" indent="-457200">
              <a:lnSpc>
                <a:spcPct val="200000"/>
              </a:lnSpc>
              <a:buFont typeface="Wingdings" panose="05000000000000000000" pitchFamily="2" charset="2"/>
              <a:buChar char="q"/>
            </a:pPr>
            <a:r>
              <a:rPr lang="en-US" sz="2800" dirty="0">
                <a:latin typeface="Amasis MT Pro Black" panose="02040A04050005020304" pitchFamily="18" charset="0"/>
              </a:rPr>
              <a:t>Introduction to syntax</a:t>
            </a:r>
          </a:p>
          <a:p>
            <a:pPr marL="457200" indent="-457200">
              <a:lnSpc>
                <a:spcPct val="200000"/>
              </a:lnSpc>
              <a:buFont typeface="Wingdings" panose="05000000000000000000" pitchFamily="2" charset="2"/>
              <a:buChar char="q"/>
            </a:pPr>
            <a:r>
              <a:rPr lang="en-US" sz="2800" dirty="0">
                <a:latin typeface="Amasis MT Pro Black" panose="02040A04050005020304" pitchFamily="18" charset="0"/>
              </a:rPr>
              <a:t>Your turn to try</a:t>
            </a:r>
          </a:p>
          <a:p>
            <a:pPr marL="457200" indent="-457200">
              <a:lnSpc>
                <a:spcPct val="200000"/>
              </a:lnSpc>
              <a:buFont typeface="Wingdings" panose="05000000000000000000" pitchFamily="2" charset="2"/>
              <a:buChar char="q"/>
            </a:pPr>
            <a:r>
              <a:rPr lang="en-US" sz="2800" dirty="0">
                <a:latin typeface="Amasis MT Pro Black" panose="02040A04050005020304" pitchFamily="18" charset="0"/>
              </a:rPr>
              <a:t>Community today: Who uses Julia?</a:t>
            </a:r>
          </a:p>
        </p:txBody>
      </p:sp>
      <p:pic>
        <p:nvPicPr>
          <p:cNvPr id="4" name="Content Placeholder 4" descr="Logo&#10;&#10;Description automatically generated">
            <a:extLst>
              <a:ext uri="{FF2B5EF4-FFF2-40B4-BE49-F238E27FC236}">
                <a16:creationId xmlns:a16="http://schemas.microsoft.com/office/drawing/2014/main" id="{A7BEA658-3F8D-F6D8-80B5-E8AD63363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506" y="1811283"/>
            <a:ext cx="916233" cy="572645"/>
          </a:xfrm>
          <a:prstGeom prst="rect">
            <a:avLst/>
          </a:prstGeom>
        </p:spPr>
      </p:pic>
      <p:sp>
        <p:nvSpPr>
          <p:cNvPr id="6" name="TextBox 5">
            <a:extLst>
              <a:ext uri="{FF2B5EF4-FFF2-40B4-BE49-F238E27FC236}">
                <a16:creationId xmlns:a16="http://schemas.microsoft.com/office/drawing/2014/main" id="{4EC00D22-C62C-8BD2-F48F-C9DD0D7E7193}"/>
              </a:ext>
            </a:extLst>
          </p:cNvPr>
          <p:cNvSpPr txBox="1"/>
          <p:nvPr/>
        </p:nvSpPr>
        <p:spPr>
          <a:xfrm>
            <a:off x="6096000" y="3167390"/>
            <a:ext cx="3273866" cy="523220"/>
          </a:xfrm>
          <a:prstGeom prst="rect">
            <a:avLst/>
          </a:prstGeom>
          <a:noFill/>
        </p:spPr>
        <p:txBody>
          <a:bodyPr wrap="square" rtlCol="0">
            <a:spAutoFit/>
          </a:bodyPr>
          <a:lstStyle/>
          <a:p>
            <a:r>
              <a:rPr lang="en-US" sz="2800" dirty="0"/>
              <a:t>&lt; Coffee break!</a:t>
            </a:r>
            <a:endParaRPr lang="en-GB" sz="2800" dirty="0"/>
          </a:p>
        </p:txBody>
      </p:sp>
    </p:spTree>
    <p:extLst>
      <p:ext uri="{BB962C8B-B14F-4D97-AF65-F5344CB8AC3E}">
        <p14:creationId xmlns:p14="http://schemas.microsoft.com/office/powerpoint/2010/main" val="295865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sp>
        <p:nvSpPr>
          <p:cNvPr id="2" name="TextBox 1">
            <a:extLst>
              <a:ext uri="{FF2B5EF4-FFF2-40B4-BE49-F238E27FC236}">
                <a16:creationId xmlns:a16="http://schemas.microsoft.com/office/drawing/2014/main" id="{2C65BAF6-C0C7-D7A5-47CF-3626C5CCD3F3}"/>
              </a:ext>
            </a:extLst>
          </p:cNvPr>
          <p:cNvSpPr txBox="1">
            <a:spLocks/>
          </p:cNvSpPr>
          <p:nvPr/>
        </p:nvSpPr>
        <p:spPr>
          <a:xfrm>
            <a:off x="388915" y="1499699"/>
            <a:ext cx="5464535" cy="5151860"/>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400" dirty="0"/>
              <a:t>User friendly syntax</a:t>
            </a:r>
          </a:p>
          <a:p>
            <a:pPr marL="457200" indent="-457200">
              <a:lnSpc>
                <a:spcPct val="200000"/>
              </a:lnSpc>
              <a:buFont typeface="Wingdings" panose="05000000000000000000" pitchFamily="2" charset="2"/>
              <a:buChar char="q"/>
            </a:pPr>
            <a:r>
              <a:rPr lang="en-US" sz="2400" dirty="0"/>
              <a:t>Just-in-time (JIT) compilation</a:t>
            </a:r>
          </a:p>
          <a:p>
            <a:pPr marL="914400" lvl="1" indent="-457200">
              <a:lnSpc>
                <a:spcPct val="200000"/>
              </a:lnSpc>
              <a:buFont typeface="Calibri" panose="020F0502020204030204" pitchFamily="34" charset="0"/>
              <a:buChar char="↘"/>
            </a:pPr>
            <a:r>
              <a:rPr lang="en-US" sz="2400" dirty="0"/>
              <a:t>Dynamic recompilation</a:t>
            </a:r>
          </a:p>
          <a:p>
            <a:pPr marL="457200" indent="-457200">
              <a:lnSpc>
                <a:spcPct val="200000"/>
              </a:lnSpc>
              <a:buFont typeface="Wingdings" panose="05000000000000000000" pitchFamily="2" charset="2"/>
              <a:buChar char="q"/>
            </a:pPr>
            <a:r>
              <a:rPr lang="en-US" sz="2400" i="1" dirty="0"/>
              <a:t>Type-oriented</a:t>
            </a:r>
            <a:r>
              <a:rPr lang="en-US" sz="2400" dirty="0"/>
              <a:t> programming</a:t>
            </a:r>
          </a:p>
          <a:p>
            <a:pPr marL="914400" lvl="1" indent="-457200">
              <a:lnSpc>
                <a:spcPct val="200000"/>
              </a:lnSpc>
              <a:buFont typeface="Calibri" panose="020F0502020204030204" pitchFamily="34" charset="0"/>
              <a:buChar char="↘"/>
            </a:pPr>
            <a:r>
              <a:rPr lang="en-US" sz="2400" dirty="0"/>
              <a:t>Multiple dispatch</a:t>
            </a:r>
          </a:p>
          <a:p>
            <a:pPr marL="457200" indent="-457200">
              <a:lnSpc>
                <a:spcPct val="200000"/>
              </a:lnSpc>
              <a:buFont typeface="Wingdings" panose="05000000000000000000" pitchFamily="2" charset="2"/>
              <a:buChar char="q"/>
            </a:pPr>
            <a:r>
              <a:rPr lang="en-US" sz="2400" dirty="0"/>
              <a:t>Self-hosted packages</a:t>
            </a:r>
          </a:p>
          <a:p>
            <a:pPr marL="914400" lvl="1" indent="-457200">
              <a:lnSpc>
                <a:spcPct val="200000"/>
              </a:lnSpc>
              <a:buFont typeface="Calibri" panose="020F0502020204030204" pitchFamily="34" charset="0"/>
              <a:buChar char="↘"/>
            </a:pPr>
            <a:r>
              <a:rPr lang="en-US" sz="2400" dirty="0"/>
              <a:t>Even base functions</a:t>
            </a:r>
          </a:p>
        </p:txBody>
      </p:sp>
      <p:pic>
        <p:nvPicPr>
          <p:cNvPr id="3" name="Picture 2" descr="Graphical user interface, text, application, email&#10;&#10;Description automatically generated">
            <a:extLst>
              <a:ext uri="{FF2B5EF4-FFF2-40B4-BE49-F238E27FC236}">
                <a16:creationId xmlns:a16="http://schemas.microsoft.com/office/drawing/2014/main" id="{5EC46590-ED99-4093-CE69-382EF15BB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365" y="1484771"/>
            <a:ext cx="4851895" cy="3288868"/>
          </a:xfrm>
          <a:prstGeom prst="rect">
            <a:avLst/>
          </a:prstGeom>
          <a:ln>
            <a:noFill/>
          </a:ln>
          <a:effectLst>
            <a:softEdge rad="112500"/>
          </a:effectLst>
        </p:spPr>
      </p:pic>
      <p:sp>
        <p:nvSpPr>
          <p:cNvPr id="4" name="TextBox 3">
            <a:extLst>
              <a:ext uri="{FF2B5EF4-FFF2-40B4-BE49-F238E27FC236}">
                <a16:creationId xmlns:a16="http://schemas.microsoft.com/office/drawing/2014/main" id="{040ABE5E-3B09-3251-E379-271E87A8E74C}"/>
              </a:ext>
            </a:extLst>
          </p:cNvPr>
          <p:cNvSpPr txBox="1"/>
          <p:nvPr/>
        </p:nvSpPr>
        <p:spPr>
          <a:xfrm>
            <a:off x="6242366" y="4773639"/>
            <a:ext cx="3731952" cy="307777"/>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Source: J.M. </a:t>
            </a:r>
            <a:r>
              <a:rPr lang="en-GB" sz="1400" dirty="0" err="1">
                <a:latin typeface="Calibri" panose="020F0502020204030204" pitchFamily="34" charset="0"/>
                <a:cs typeface="Calibri" panose="020F0502020204030204" pitchFamily="34" charset="0"/>
              </a:rPr>
              <a:t>Perkel</a:t>
            </a:r>
            <a:r>
              <a:rPr lang="en-GB" sz="1400" dirty="0">
                <a:latin typeface="Calibri" panose="020F0502020204030204" pitchFamily="34" charset="0"/>
                <a:cs typeface="Calibri" panose="020F0502020204030204" pitchFamily="34" charset="0"/>
              </a:rPr>
              <a:t>, </a:t>
            </a:r>
            <a:r>
              <a:rPr lang="en-GB" sz="1400" i="1" dirty="0">
                <a:latin typeface="Calibri" panose="020F0502020204030204" pitchFamily="34" charset="0"/>
                <a:cs typeface="Calibri" panose="020F0502020204030204" pitchFamily="34" charset="0"/>
              </a:rPr>
              <a:t>Nature</a:t>
            </a:r>
            <a:r>
              <a:rPr lang="en-GB" sz="1400" dirty="0">
                <a:latin typeface="Calibri" panose="020F0502020204030204" pitchFamily="34" charset="0"/>
                <a:cs typeface="Calibri" panose="020F0502020204030204" pitchFamily="34" charset="0"/>
              </a:rPr>
              <a:t> </a:t>
            </a:r>
            <a:r>
              <a:rPr lang="en-GB" sz="1400" b="1" dirty="0">
                <a:latin typeface="Calibri" panose="020F0502020204030204" pitchFamily="34" charset="0"/>
                <a:cs typeface="Calibri" panose="020F0502020204030204" pitchFamily="34" charset="0"/>
              </a:rPr>
              <a:t>572</a:t>
            </a:r>
            <a:r>
              <a:rPr lang="en-GB" sz="1400" dirty="0">
                <a:latin typeface="Calibri" panose="020F0502020204030204" pitchFamily="34" charset="0"/>
                <a:cs typeface="Calibri" panose="020F0502020204030204" pitchFamily="34" charset="0"/>
              </a:rPr>
              <a:t>, 141-142 (2019)</a:t>
            </a:r>
          </a:p>
        </p:txBody>
      </p:sp>
    </p:spTree>
    <p:extLst>
      <p:ext uri="{BB962C8B-B14F-4D97-AF65-F5344CB8AC3E}">
        <p14:creationId xmlns:p14="http://schemas.microsoft.com/office/powerpoint/2010/main" val="27418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prstGeom prst="rect">
            <a:avLst/>
          </a:prstGeom>
        </p:spPr>
        <p:txBody>
          <a:bodyPr anchor="t"/>
          <a:lstStyle/>
          <a:p>
            <a:r>
              <a:rPr lang="en-US" dirty="0">
                <a:latin typeface="Amasis MT Pro Black" panose="02040A04050005020304" pitchFamily="18" charset="0"/>
              </a:rPr>
              <a:t>Key properties</a:t>
            </a:r>
            <a:endParaRPr lang="en-BE" dirty="0">
              <a:latin typeface="Amasis MT Pro Black" panose="02040A04050005020304" pitchFamily="18" charset="0"/>
            </a:endParaRPr>
          </a:p>
        </p:txBody>
      </p:sp>
      <p:pic>
        <p:nvPicPr>
          <p:cNvPr id="6" name="Picture 5">
            <a:extLst>
              <a:ext uri="{FF2B5EF4-FFF2-40B4-BE49-F238E27FC236}">
                <a16:creationId xmlns:a16="http://schemas.microsoft.com/office/drawing/2014/main" id="{A7BCF245-5965-0DB6-C518-6CEADFD64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47230" y="1014075"/>
            <a:ext cx="8697539" cy="4829849"/>
          </a:xfrm>
          <a:prstGeom prst="rect">
            <a:avLst/>
          </a:prstGeom>
        </p:spPr>
      </p:pic>
      <p:sp>
        <p:nvSpPr>
          <p:cNvPr id="7" name="TextBox 6">
            <a:extLst>
              <a:ext uri="{FF2B5EF4-FFF2-40B4-BE49-F238E27FC236}">
                <a16:creationId xmlns:a16="http://schemas.microsoft.com/office/drawing/2014/main" id="{2333DF8E-0274-A8CB-2C7A-E1B52D8247DE}"/>
              </a:ext>
            </a:extLst>
          </p:cNvPr>
          <p:cNvSpPr txBox="1"/>
          <p:nvPr/>
        </p:nvSpPr>
        <p:spPr>
          <a:xfrm>
            <a:off x="0" y="6544972"/>
            <a:ext cx="4731026" cy="307777"/>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https://julialang.org/benchmarks/</a:t>
            </a:r>
          </a:p>
        </p:txBody>
      </p:sp>
      <p:sp>
        <p:nvSpPr>
          <p:cNvPr id="2" name="Oval 1">
            <a:extLst>
              <a:ext uri="{FF2B5EF4-FFF2-40B4-BE49-F238E27FC236}">
                <a16:creationId xmlns:a16="http://schemas.microsoft.com/office/drawing/2014/main" id="{9139E187-4A03-E82C-379E-72D27FD0F461}"/>
              </a:ext>
            </a:extLst>
          </p:cNvPr>
          <p:cNvSpPr/>
          <p:nvPr/>
        </p:nvSpPr>
        <p:spPr>
          <a:xfrm>
            <a:off x="2622884" y="5582653"/>
            <a:ext cx="661737" cy="26127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144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 name="Title 3">
            <a:extLst>
              <a:ext uri="{FF2B5EF4-FFF2-40B4-BE49-F238E27FC236}">
                <a16:creationId xmlns:a16="http://schemas.microsoft.com/office/drawing/2014/main" id="{527D04FD-4E9A-4C12-95FF-68CA33780A35}"/>
              </a:ext>
            </a:extLst>
          </p:cNvPr>
          <p:cNvSpPr>
            <a:spLocks noGrp="1"/>
          </p:cNvSpPr>
          <p:nvPr>
            <p:ph type="title"/>
          </p:nvPr>
        </p:nvSpPr>
        <p:spPr>
          <a:xfrm>
            <a:off x="2698955" y="2631575"/>
            <a:ext cx="6794090" cy="1594849"/>
          </a:xfrm>
          <a:prstGeom prst="rect">
            <a:avLst/>
          </a:prstGeom>
        </p:spPr>
        <p:txBody>
          <a:bodyPr>
            <a:noAutofit/>
          </a:bodyPr>
          <a:lstStyle/>
          <a:p>
            <a:pPr algn="ctr"/>
            <a:r>
              <a:rPr lang="en-US" sz="4800" dirty="0">
                <a:latin typeface="Amasis MT Pro Black" panose="02040A04050005020304" pitchFamily="18" charset="0"/>
              </a:rPr>
              <a:t>Introduction to syntax (in </a:t>
            </a:r>
            <a:r>
              <a:rPr lang="en-US" sz="4800" dirty="0" err="1">
                <a:latin typeface="Amasis MT Pro Black" panose="02040A04050005020304" pitchFamily="18" charset="0"/>
              </a:rPr>
              <a:t>Jupyter</a:t>
            </a:r>
            <a:r>
              <a:rPr lang="en-US" sz="4800" dirty="0">
                <a:latin typeface="Amasis MT Pro Black" panose="02040A04050005020304" pitchFamily="18" charset="0"/>
              </a:rPr>
              <a:t>)</a:t>
            </a:r>
            <a:endParaRPr lang="en-BE" sz="4800" dirty="0">
              <a:latin typeface="Amasis MT Pro Black" panose="02040A04050005020304" pitchFamily="18" charset="0"/>
            </a:endParaRPr>
          </a:p>
        </p:txBody>
      </p:sp>
    </p:spTree>
    <p:extLst>
      <p:ext uri="{BB962C8B-B14F-4D97-AF65-F5344CB8AC3E}">
        <p14:creationId xmlns:p14="http://schemas.microsoft.com/office/powerpoint/2010/main" val="346023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 name="Title 3">
            <a:extLst>
              <a:ext uri="{FF2B5EF4-FFF2-40B4-BE49-F238E27FC236}">
                <a16:creationId xmlns:a16="http://schemas.microsoft.com/office/drawing/2014/main" id="{527D04FD-4E9A-4C12-95FF-68CA33780A35}"/>
              </a:ext>
            </a:extLst>
          </p:cNvPr>
          <p:cNvSpPr>
            <a:spLocks noGrp="1"/>
          </p:cNvSpPr>
          <p:nvPr>
            <p:ph type="title"/>
          </p:nvPr>
        </p:nvSpPr>
        <p:spPr>
          <a:xfrm>
            <a:off x="2698955" y="2631575"/>
            <a:ext cx="6794090" cy="1594849"/>
          </a:xfrm>
          <a:prstGeom prst="rect">
            <a:avLst/>
          </a:prstGeom>
        </p:spPr>
        <p:txBody>
          <a:bodyPr>
            <a:noAutofit/>
          </a:bodyPr>
          <a:lstStyle/>
          <a:p>
            <a:pPr algn="ctr"/>
            <a:r>
              <a:rPr lang="en-US" sz="4800" dirty="0">
                <a:latin typeface="Amasis MT Pro Black" panose="02040A04050005020304" pitchFamily="18" charset="0"/>
              </a:rPr>
              <a:t>Coffee break</a:t>
            </a:r>
            <a:endParaRPr lang="en-BE" sz="4800" dirty="0">
              <a:latin typeface="Amasis MT Pro Black" panose="02040A04050005020304" pitchFamily="18" charset="0"/>
            </a:endParaRPr>
          </a:p>
        </p:txBody>
      </p:sp>
    </p:spTree>
    <p:extLst>
      <p:ext uri="{BB962C8B-B14F-4D97-AF65-F5344CB8AC3E}">
        <p14:creationId xmlns:p14="http://schemas.microsoft.com/office/powerpoint/2010/main" val="108789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 name="Title 3">
            <a:extLst>
              <a:ext uri="{FF2B5EF4-FFF2-40B4-BE49-F238E27FC236}">
                <a16:creationId xmlns:a16="http://schemas.microsoft.com/office/drawing/2014/main" id="{527D04FD-4E9A-4C12-95FF-68CA33780A35}"/>
              </a:ext>
            </a:extLst>
          </p:cNvPr>
          <p:cNvSpPr>
            <a:spLocks noGrp="1"/>
          </p:cNvSpPr>
          <p:nvPr>
            <p:ph type="title"/>
          </p:nvPr>
        </p:nvSpPr>
        <p:spPr>
          <a:xfrm>
            <a:off x="2698955" y="2340800"/>
            <a:ext cx="6794090" cy="2176399"/>
          </a:xfrm>
          <a:prstGeom prst="rect">
            <a:avLst/>
          </a:prstGeom>
        </p:spPr>
        <p:txBody>
          <a:bodyPr>
            <a:noAutofit/>
          </a:bodyPr>
          <a:lstStyle/>
          <a:p>
            <a:pPr algn="ctr"/>
            <a:r>
              <a:rPr lang="en-US" sz="4400" dirty="0">
                <a:latin typeface="Amasis MT Pro Black" panose="02040A04050005020304" pitchFamily="18" charset="0"/>
              </a:rPr>
              <a:t>Some example problems: Julia sets, ODEs and Game of Life</a:t>
            </a:r>
            <a:endParaRPr lang="en-BE" sz="4800" dirty="0">
              <a:latin typeface="Amasis MT Pro Black" panose="02040A04050005020304" pitchFamily="18" charset="0"/>
            </a:endParaRPr>
          </a:p>
        </p:txBody>
      </p:sp>
    </p:spTree>
    <p:extLst>
      <p:ext uri="{BB962C8B-B14F-4D97-AF65-F5344CB8AC3E}">
        <p14:creationId xmlns:p14="http://schemas.microsoft.com/office/powerpoint/2010/main" val="2586610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 name="Title 3">
            <a:extLst>
              <a:ext uri="{FF2B5EF4-FFF2-40B4-BE49-F238E27FC236}">
                <a16:creationId xmlns:a16="http://schemas.microsoft.com/office/drawing/2014/main" id="{527D04FD-4E9A-4C12-95FF-68CA33780A35}"/>
              </a:ext>
            </a:extLst>
          </p:cNvPr>
          <p:cNvSpPr>
            <a:spLocks noGrp="1"/>
          </p:cNvSpPr>
          <p:nvPr>
            <p:ph type="title"/>
          </p:nvPr>
        </p:nvSpPr>
        <p:spPr>
          <a:xfrm>
            <a:off x="2698955" y="2631575"/>
            <a:ext cx="6794090" cy="1594849"/>
          </a:xfrm>
          <a:prstGeom prst="rect">
            <a:avLst/>
          </a:prstGeom>
        </p:spPr>
        <p:txBody>
          <a:bodyPr>
            <a:noAutofit/>
          </a:bodyPr>
          <a:lstStyle/>
          <a:p>
            <a:pPr algn="ctr"/>
            <a:r>
              <a:rPr lang="en-US" sz="4800" dirty="0">
                <a:latin typeface="Amasis MT Pro Black" panose="02040A04050005020304" pitchFamily="18" charset="0"/>
              </a:rPr>
              <a:t>Community today: Who uses Julia?</a:t>
            </a:r>
            <a:endParaRPr lang="en-BE" sz="4800" dirty="0">
              <a:latin typeface="Amasis MT Pro Black" panose="02040A04050005020304" pitchFamily="18" charset="0"/>
            </a:endParaRPr>
          </a:p>
        </p:txBody>
      </p:sp>
    </p:spTree>
    <p:extLst>
      <p:ext uri="{BB962C8B-B14F-4D97-AF65-F5344CB8AC3E}">
        <p14:creationId xmlns:p14="http://schemas.microsoft.com/office/powerpoint/2010/main" val="1922201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5B05E-0CDF-98DB-D93C-A87DAD5C460E}"/>
              </a:ext>
            </a:extLst>
          </p:cNvPr>
          <p:cNvSpPr>
            <a:spLocks noGrp="1"/>
          </p:cNvSpPr>
          <p:nvPr>
            <p:ph type="title"/>
          </p:nvPr>
        </p:nvSpPr>
        <p:spPr/>
        <p:txBody>
          <a:bodyPr/>
          <a:lstStyle/>
          <a:p>
            <a:r>
              <a:rPr lang="en-GB" dirty="0"/>
              <a:t>         community</a:t>
            </a:r>
          </a:p>
        </p:txBody>
      </p:sp>
      <p:pic>
        <p:nvPicPr>
          <p:cNvPr id="4" name="Picture 3" descr="Graphical user interface, text, application, email&#10;&#10;Description automatically generated">
            <a:extLst>
              <a:ext uri="{FF2B5EF4-FFF2-40B4-BE49-F238E27FC236}">
                <a16:creationId xmlns:a16="http://schemas.microsoft.com/office/drawing/2014/main" id="{60B97466-C28E-E236-FADC-8A578D4B5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6877"/>
            <a:ext cx="4530145" cy="3936182"/>
          </a:xfrm>
          <a:prstGeom prst="rect">
            <a:avLst/>
          </a:prstGeom>
        </p:spPr>
      </p:pic>
      <p:pic>
        <p:nvPicPr>
          <p:cNvPr id="5" name="Content Placeholder 4" descr="Logo&#10;&#10;Description automatically generated">
            <a:extLst>
              <a:ext uri="{FF2B5EF4-FFF2-40B4-BE49-F238E27FC236}">
                <a16:creationId xmlns:a16="http://schemas.microsoft.com/office/drawing/2014/main" id="{8027A2BB-23B8-CCB0-22FB-C01468059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0" y="586888"/>
            <a:ext cx="1281404" cy="800876"/>
          </a:xfrm>
          <a:prstGeom prst="rect">
            <a:avLst/>
          </a:prstGeom>
        </p:spPr>
      </p:pic>
      <p:sp>
        <p:nvSpPr>
          <p:cNvPr id="6" name="TextBox 5">
            <a:extLst>
              <a:ext uri="{FF2B5EF4-FFF2-40B4-BE49-F238E27FC236}">
                <a16:creationId xmlns:a16="http://schemas.microsoft.com/office/drawing/2014/main" id="{1753155D-660F-F36C-8D0D-34DD7C35466D}"/>
              </a:ext>
            </a:extLst>
          </p:cNvPr>
          <p:cNvSpPr txBox="1"/>
          <p:nvPr/>
        </p:nvSpPr>
        <p:spPr>
          <a:xfrm>
            <a:off x="882883" y="1807010"/>
            <a:ext cx="4881717" cy="3351367"/>
          </a:xfrm>
          <a:prstGeom prst="rect">
            <a:avLst/>
          </a:prstGeom>
          <a:noFill/>
        </p:spPr>
        <p:txBody>
          <a:bodyPr wrap="square" rtlCol="0">
            <a:spAutoFit/>
          </a:bodyPr>
          <a:lstStyle/>
          <a:p>
            <a:pPr>
              <a:lnSpc>
                <a:spcPct val="150000"/>
              </a:lnSpc>
            </a:pPr>
            <a:r>
              <a:rPr lang="en-GB" sz="2400" dirty="0"/>
              <a:t>Some stats</a:t>
            </a:r>
            <a:r>
              <a:rPr lang="en-GB" sz="2400" baseline="30000" dirty="0">
                <a:latin typeface="Calibri" panose="020F0502020204030204" pitchFamily="34" charset="0"/>
                <a:cs typeface="Calibri" panose="020F0502020204030204" pitchFamily="34" charset="0"/>
              </a:rPr>
              <a:t>1</a:t>
            </a:r>
            <a:r>
              <a:rPr lang="en-GB" sz="2400" dirty="0"/>
              <a:t>:</a:t>
            </a:r>
          </a:p>
          <a:p>
            <a:pPr marL="285750" indent="-285750">
              <a:lnSpc>
                <a:spcPct val="150000"/>
              </a:lnSpc>
              <a:buFont typeface="Wingdings" panose="05000000000000000000" pitchFamily="2" charset="2"/>
              <a:buChar char="q"/>
            </a:pPr>
            <a:r>
              <a:rPr lang="en-GB" sz="2400" dirty="0"/>
              <a:t> 50 million+ downloads</a:t>
            </a:r>
          </a:p>
          <a:p>
            <a:pPr marL="285750" indent="-285750">
              <a:lnSpc>
                <a:spcPct val="150000"/>
              </a:lnSpc>
              <a:buFont typeface="Wingdings" panose="05000000000000000000" pitchFamily="2" charset="2"/>
              <a:buChar char="q"/>
            </a:pPr>
            <a:r>
              <a:rPr lang="en-GB" sz="2400" dirty="0"/>
              <a:t> Over 10.000 packages</a:t>
            </a:r>
          </a:p>
          <a:p>
            <a:pPr marL="285750" indent="-285750">
              <a:lnSpc>
                <a:spcPct val="150000"/>
              </a:lnSpc>
              <a:buFont typeface="Wingdings" panose="05000000000000000000" pitchFamily="2" charset="2"/>
              <a:buChar char="q"/>
            </a:pPr>
            <a:r>
              <a:rPr lang="en-GB" sz="2400" dirty="0"/>
              <a:t> Annual growth of 30%</a:t>
            </a:r>
          </a:p>
          <a:p>
            <a:pPr marL="285750" indent="-285750">
              <a:lnSpc>
                <a:spcPct val="150000"/>
              </a:lnSpc>
              <a:buFont typeface="Wingdings" panose="05000000000000000000" pitchFamily="2" charset="2"/>
              <a:buChar char="q"/>
            </a:pPr>
            <a:r>
              <a:rPr lang="en-GB" sz="2400" dirty="0"/>
              <a:t> Active community</a:t>
            </a:r>
          </a:p>
          <a:p>
            <a:pPr marL="285750" indent="-285750">
              <a:lnSpc>
                <a:spcPct val="150000"/>
              </a:lnSpc>
              <a:buFont typeface="Wingdings" panose="05000000000000000000" pitchFamily="2" charset="2"/>
              <a:buChar char="q"/>
            </a:pPr>
            <a:r>
              <a:rPr lang="en-GB" sz="2400" dirty="0"/>
              <a:t> Conferences globally</a:t>
            </a:r>
          </a:p>
        </p:txBody>
      </p:sp>
      <p:pic>
        <p:nvPicPr>
          <p:cNvPr id="8" name="Graphic 7">
            <a:extLst>
              <a:ext uri="{FF2B5EF4-FFF2-40B4-BE49-F238E27FC236}">
                <a16:creationId xmlns:a16="http://schemas.microsoft.com/office/drawing/2014/main" id="{D77126D2-A4D0-A2F3-AC60-B869AEC222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30015" y="4650422"/>
            <a:ext cx="2945991" cy="999165"/>
          </a:xfrm>
          <a:prstGeom prst="rect">
            <a:avLst/>
          </a:prstGeom>
        </p:spPr>
      </p:pic>
      <p:pic>
        <p:nvPicPr>
          <p:cNvPr id="10" name="Picture 9">
            <a:extLst>
              <a:ext uri="{FF2B5EF4-FFF2-40B4-BE49-F238E27FC236}">
                <a16:creationId xmlns:a16="http://schemas.microsoft.com/office/drawing/2014/main" id="{60FB4167-A996-1FEB-18AB-FEDD58F8E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7378" y="4994523"/>
            <a:ext cx="2473265" cy="1556600"/>
          </a:xfrm>
          <a:prstGeom prst="rect">
            <a:avLst/>
          </a:prstGeom>
        </p:spPr>
      </p:pic>
      <p:sp>
        <p:nvSpPr>
          <p:cNvPr id="11" name="TextBox 10">
            <a:extLst>
              <a:ext uri="{FF2B5EF4-FFF2-40B4-BE49-F238E27FC236}">
                <a16:creationId xmlns:a16="http://schemas.microsoft.com/office/drawing/2014/main" id="{B811E911-2E23-91C6-730D-5DAEBBF78A46}"/>
              </a:ext>
            </a:extLst>
          </p:cNvPr>
          <p:cNvSpPr txBox="1"/>
          <p:nvPr/>
        </p:nvSpPr>
        <p:spPr>
          <a:xfrm>
            <a:off x="297025" y="6551123"/>
            <a:ext cx="2674775" cy="307777"/>
          </a:xfrm>
          <a:prstGeom prst="rect">
            <a:avLst/>
          </a:prstGeom>
          <a:noFill/>
        </p:spPr>
        <p:txBody>
          <a:bodyPr wrap="square" rtlCol="0">
            <a:spAutoFit/>
          </a:bodyPr>
          <a:lstStyle/>
          <a:p>
            <a:r>
              <a:rPr lang="en-GB" sz="1400" baseline="30000" dirty="0">
                <a:latin typeface="Calibri" panose="020F0502020204030204" pitchFamily="34" charset="0"/>
                <a:cs typeface="Calibri" panose="020F0502020204030204" pitchFamily="34" charset="0"/>
              </a:rPr>
              <a:t>1</a:t>
            </a:r>
            <a:r>
              <a:rPr lang="en-GB" sz="1400" dirty="0">
                <a:latin typeface="Calibri" panose="020F0502020204030204" pitchFamily="34" charset="0"/>
                <a:cs typeface="Calibri" panose="020F0502020204030204" pitchFamily="34" charset="0"/>
              </a:rPr>
              <a:t>https://juliahub.com/</a:t>
            </a:r>
          </a:p>
        </p:txBody>
      </p:sp>
      <p:sp>
        <p:nvSpPr>
          <p:cNvPr id="2" name="TextBox 1">
            <a:extLst>
              <a:ext uri="{FF2B5EF4-FFF2-40B4-BE49-F238E27FC236}">
                <a16:creationId xmlns:a16="http://schemas.microsoft.com/office/drawing/2014/main" id="{0E5EBCD7-2265-7F75-5D81-69152540261E}"/>
              </a:ext>
            </a:extLst>
          </p:cNvPr>
          <p:cNvSpPr txBox="1"/>
          <p:nvPr/>
        </p:nvSpPr>
        <p:spPr>
          <a:xfrm>
            <a:off x="6647885" y="402222"/>
            <a:ext cx="3426373" cy="369332"/>
          </a:xfrm>
          <a:prstGeom prst="rect">
            <a:avLst/>
          </a:prstGeom>
          <a:noFill/>
        </p:spPr>
        <p:txBody>
          <a:bodyPr wrap="square" rtlCol="0">
            <a:spAutoFit/>
          </a:bodyPr>
          <a:lstStyle/>
          <a:p>
            <a:r>
              <a:rPr lang="en-GB" b="1" dirty="0">
                <a:solidFill>
                  <a:schemeClr val="bg1"/>
                </a:solidFill>
                <a:latin typeface="Calibri" panose="020F0502020204030204" pitchFamily="34" charset="0"/>
                <a:cs typeface="Calibri" panose="020F0502020204030204" pitchFamily="34" charset="0"/>
              </a:rPr>
              <a:t>https://discourse.julialang.org/</a:t>
            </a:r>
          </a:p>
        </p:txBody>
      </p:sp>
    </p:spTree>
    <p:extLst>
      <p:ext uri="{BB962C8B-B14F-4D97-AF65-F5344CB8AC3E}">
        <p14:creationId xmlns:p14="http://schemas.microsoft.com/office/powerpoint/2010/main" val="374663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5B05E-0CDF-98DB-D93C-A87DAD5C460E}"/>
              </a:ext>
            </a:extLst>
          </p:cNvPr>
          <p:cNvSpPr>
            <a:spLocks noGrp="1"/>
          </p:cNvSpPr>
          <p:nvPr>
            <p:ph type="title"/>
          </p:nvPr>
        </p:nvSpPr>
        <p:spPr/>
        <p:txBody>
          <a:bodyPr/>
          <a:lstStyle/>
          <a:p>
            <a:r>
              <a:rPr lang="en-GB" dirty="0"/>
              <a:t>Job opportunities?</a:t>
            </a:r>
          </a:p>
        </p:txBody>
      </p:sp>
      <p:grpSp>
        <p:nvGrpSpPr>
          <p:cNvPr id="9" name="Group 8">
            <a:extLst>
              <a:ext uri="{FF2B5EF4-FFF2-40B4-BE49-F238E27FC236}">
                <a16:creationId xmlns:a16="http://schemas.microsoft.com/office/drawing/2014/main" id="{65037732-801E-533E-D91B-0CFBE0F7CC21}"/>
              </a:ext>
            </a:extLst>
          </p:cNvPr>
          <p:cNvGrpSpPr/>
          <p:nvPr/>
        </p:nvGrpSpPr>
        <p:grpSpPr>
          <a:xfrm>
            <a:off x="390612" y="1667775"/>
            <a:ext cx="4055806" cy="3181059"/>
            <a:chOff x="479102" y="2185101"/>
            <a:chExt cx="4055806" cy="3181059"/>
          </a:xfrm>
        </p:grpSpPr>
        <p:pic>
          <p:nvPicPr>
            <p:cNvPr id="2" name="Picture 1" descr="Graphical user interface, text, application, email&#10;&#10;Description automatically generated">
              <a:extLst>
                <a:ext uri="{FF2B5EF4-FFF2-40B4-BE49-F238E27FC236}">
                  <a16:creationId xmlns:a16="http://schemas.microsoft.com/office/drawing/2014/main" id="{D4E4794C-5668-CC99-1E0B-23BA0BBBF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2" y="2646766"/>
              <a:ext cx="4011780" cy="2719394"/>
            </a:xfrm>
            <a:prstGeom prst="rect">
              <a:avLst/>
            </a:prstGeom>
            <a:ln>
              <a:noFill/>
            </a:ln>
            <a:effectLst>
              <a:softEdge rad="112500"/>
            </a:effectLst>
          </p:spPr>
        </p:pic>
        <p:sp>
          <p:nvSpPr>
            <p:cNvPr id="7" name="TextBox 6">
              <a:extLst>
                <a:ext uri="{FF2B5EF4-FFF2-40B4-BE49-F238E27FC236}">
                  <a16:creationId xmlns:a16="http://schemas.microsoft.com/office/drawing/2014/main" id="{C4081C35-AD1D-F7A1-0158-BCF8BC0786A4}"/>
                </a:ext>
              </a:extLst>
            </p:cNvPr>
            <p:cNvSpPr txBox="1"/>
            <p:nvPr/>
          </p:nvSpPr>
          <p:spPr>
            <a:xfrm>
              <a:off x="479102" y="2185101"/>
              <a:ext cx="4055806" cy="461665"/>
            </a:xfrm>
            <a:prstGeom prst="rect">
              <a:avLst/>
            </a:prstGeom>
            <a:noFill/>
          </p:spPr>
          <p:txBody>
            <a:bodyPr wrap="square" rtlCol="0">
              <a:spAutoFit/>
            </a:bodyPr>
            <a:lstStyle/>
            <a:p>
              <a:r>
                <a:rPr lang="en-GB" sz="2400" dirty="0"/>
                <a:t>Academia</a:t>
              </a:r>
            </a:p>
          </p:txBody>
        </p:sp>
      </p:grpSp>
      <p:pic>
        <p:nvPicPr>
          <p:cNvPr id="5" name="Picture 4" descr="A black text on a white background&#10;&#10;Description automatically generated">
            <a:extLst>
              <a:ext uri="{FF2B5EF4-FFF2-40B4-BE49-F238E27FC236}">
                <a16:creationId xmlns:a16="http://schemas.microsoft.com/office/drawing/2014/main" id="{D8493394-466B-8341-DBCB-CC0DD56E3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424" y="4848834"/>
            <a:ext cx="6925642" cy="1762371"/>
          </a:xfrm>
          <a:prstGeom prst="rect">
            <a:avLst/>
          </a:prstGeom>
        </p:spPr>
      </p:pic>
      <p:pic>
        <p:nvPicPr>
          <p:cNvPr id="8" name="Picture 7" descr="A group of logos on a white background&#10;&#10;Description automatically generated">
            <a:extLst>
              <a:ext uri="{FF2B5EF4-FFF2-40B4-BE49-F238E27FC236}">
                <a16:creationId xmlns:a16="http://schemas.microsoft.com/office/drawing/2014/main" id="{C0DF007D-9B5A-37DA-8132-C72483685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149" y="1380954"/>
            <a:ext cx="5509214" cy="3201557"/>
          </a:xfrm>
          <a:prstGeom prst="rect">
            <a:avLst/>
          </a:prstGeom>
        </p:spPr>
      </p:pic>
      <p:sp>
        <p:nvSpPr>
          <p:cNvPr id="10" name="TextBox 9">
            <a:extLst>
              <a:ext uri="{FF2B5EF4-FFF2-40B4-BE49-F238E27FC236}">
                <a16:creationId xmlns:a16="http://schemas.microsoft.com/office/drawing/2014/main" id="{6B986199-2C80-C3D9-46B8-4B421DA77F2E}"/>
              </a:ext>
            </a:extLst>
          </p:cNvPr>
          <p:cNvSpPr txBox="1"/>
          <p:nvPr/>
        </p:nvSpPr>
        <p:spPr>
          <a:xfrm>
            <a:off x="5983149" y="883798"/>
            <a:ext cx="4055806" cy="461665"/>
          </a:xfrm>
          <a:prstGeom prst="rect">
            <a:avLst/>
          </a:prstGeom>
          <a:noFill/>
        </p:spPr>
        <p:txBody>
          <a:bodyPr wrap="square" rtlCol="0">
            <a:spAutoFit/>
          </a:bodyPr>
          <a:lstStyle/>
          <a:p>
            <a:r>
              <a:rPr lang="en-GB" sz="2400" dirty="0"/>
              <a:t>Private sector</a:t>
            </a:r>
          </a:p>
        </p:txBody>
      </p:sp>
      <p:sp>
        <p:nvSpPr>
          <p:cNvPr id="11" name="TextBox 10">
            <a:extLst>
              <a:ext uri="{FF2B5EF4-FFF2-40B4-BE49-F238E27FC236}">
                <a16:creationId xmlns:a16="http://schemas.microsoft.com/office/drawing/2014/main" id="{B2134A51-9D74-A414-7B3F-DE1964791A0C}"/>
              </a:ext>
            </a:extLst>
          </p:cNvPr>
          <p:cNvSpPr txBox="1"/>
          <p:nvPr/>
        </p:nvSpPr>
        <p:spPr>
          <a:xfrm>
            <a:off x="297025" y="6551123"/>
            <a:ext cx="2674775" cy="307777"/>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https://juliahub.com/</a:t>
            </a:r>
          </a:p>
        </p:txBody>
      </p:sp>
    </p:spTree>
    <p:extLst>
      <p:ext uri="{BB962C8B-B14F-4D97-AF65-F5344CB8AC3E}">
        <p14:creationId xmlns:p14="http://schemas.microsoft.com/office/powerpoint/2010/main" val="286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edical diagnosis&#10;&#10;Description automatically generated">
            <a:extLst>
              <a:ext uri="{FF2B5EF4-FFF2-40B4-BE49-F238E27FC236}">
                <a16:creationId xmlns:a16="http://schemas.microsoft.com/office/drawing/2014/main" id="{0DF0BD29-2DF9-1758-6264-C38BBCA22203}"/>
              </a:ext>
            </a:extLst>
          </p:cNvPr>
          <p:cNvPicPr>
            <a:picLocks noChangeAspect="1"/>
          </p:cNvPicPr>
          <p:nvPr/>
        </p:nvPicPr>
        <p:blipFill rotWithShape="1">
          <a:blip r:embed="rId3">
            <a:extLst>
              <a:ext uri="{28A0092B-C50C-407E-A947-70E740481C1C}">
                <a14:useLocalDpi xmlns:a14="http://schemas.microsoft.com/office/drawing/2010/main" val="0"/>
              </a:ext>
            </a:extLst>
          </a:blip>
          <a:srcRect b="14449"/>
          <a:stretch/>
        </p:blipFill>
        <p:spPr>
          <a:xfrm>
            <a:off x="20" y="10"/>
            <a:ext cx="12191979" cy="6857989"/>
          </a:xfrm>
          <a:prstGeom prst="rect">
            <a:avLst/>
          </a:prstGeom>
        </p:spPr>
      </p:pic>
      <p:sp>
        <p:nvSpPr>
          <p:cNvPr id="14" name="TextBox 13">
            <a:extLst>
              <a:ext uri="{FF2B5EF4-FFF2-40B4-BE49-F238E27FC236}">
                <a16:creationId xmlns:a16="http://schemas.microsoft.com/office/drawing/2014/main" id="{091E3EB7-0478-F7F8-CAEC-288D9F624B5C}"/>
              </a:ext>
            </a:extLst>
          </p:cNvPr>
          <p:cNvSpPr txBox="1"/>
          <p:nvPr/>
        </p:nvSpPr>
        <p:spPr>
          <a:xfrm>
            <a:off x="9101959" y="0"/>
            <a:ext cx="3342290" cy="307777"/>
          </a:xfrm>
          <a:prstGeom prst="rect">
            <a:avLst/>
          </a:prstGeom>
          <a:noFill/>
        </p:spPr>
        <p:txBody>
          <a:bodyPr wrap="square">
            <a:spAutoFit/>
          </a:bodyPr>
          <a:lstStyle/>
          <a:p>
            <a:r>
              <a:rPr lang="en-GB" sz="1400" dirty="0">
                <a:latin typeface="Calibri" panose="020F0502020204030204" pitchFamily="34" charset="0"/>
                <a:cs typeface="Calibri" panose="020F0502020204030204" pitchFamily="34" charset="0"/>
              </a:rPr>
              <a:t>https://juliahub.com/case-studies/ibm/</a:t>
            </a:r>
          </a:p>
        </p:txBody>
      </p:sp>
    </p:spTree>
    <p:extLst>
      <p:ext uri="{BB962C8B-B14F-4D97-AF65-F5344CB8AC3E}">
        <p14:creationId xmlns:p14="http://schemas.microsoft.com/office/powerpoint/2010/main" val="3354253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F0BD29-2DF9-1758-6264-C38BBCA22203}"/>
              </a:ext>
            </a:extLst>
          </p:cNvPr>
          <p:cNvPicPr>
            <a:picLocks noChangeAspect="1"/>
          </p:cNvPicPr>
          <p:nvPr/>
        </p:nvPicPr>
        <p:blipFill>
          <a:blip r:embed="rId3">
            <a:extLst>
              <a:ext uri="{28A0092B-C50C-407E-A947-70E740481C1C}">
                <a14:useLocalDpi xmlns:a14="http://schemas.microsoft.com/office/drawing/2010/main" val="0"/>
              </a:ext>
            </a:extLst>
          </a:blip>
          <a:srcRect t="6423" b="6423"/>
          <a:stretch/>
        </p:blipFill>
        <p:spPr>
          <a:xfrm>
            <a:off x="20" y="10"/>
            <a:ext cx="12191979" cy="6857989"/>
          </a:xfrm>
          <a:prstGeom prst="rect">
            <a:avLst/>
          </a:prstGeom>
        </p:spPr>
      </p:pic>
      <p:sp>
        <p:nvSpPr>
          <p:cNvPr id="14" name="TextBox 13">
            <a:extLst>
              <a:ext uri="{FF2B5EF4-FFF2-40B4-BE49-F238E27FC236}">
                <a16:creationId xmlns:a16="http://schemas.microsoft.com/office/drawing/2014/main" id="{091E3EB7-0478-F7F8-CAEC-288D9F624B5C}"/>
              </a:ext>
            </a:extLst>
          </p:cNvPr>
          <p:cNvSpPr txBox="1"/>
          <p:nvPr/>
        </p:nvSpPr>
        <p:spPr>
          <a:xfrm>
            <a:off x="8849710" y="0"/>
            <a:ext cx="3342290" cy="307777"/>
          </a:xfrm>
          <a:prstGeom prst="rect">
            <a:avLst/>
          </a:prstGeom>
          <a:noFill/>
        </p:spPr>
        <p:txBody>
          <a:bodyPr wrap="square">
            <a:spAutoFit/>
          </a:bodyPr>
          <a:lstStyle/>
          <a:p>
            <a:r>
              <a:rPr lang="en-GB" sz="1400" dirty="0">
                <a:latin typeface="Calibri" panose="020F0502020204030204" pitchFamily="34" charset="0"/>
                <a:cs typeface="Calibri" panose="020F0502020204030204" pitchFamily="34" charset="0"/>
              </a:rPr>
              <a:t>https://juliahub.com/case-studies/celeste/</a:t>
            </a:r>
          </a:p>
        </p:txBody>
      </p:sp>
    </p:spTree>
    <p:extLst>
      <p:ext uri="{BB962C8B-B14F-4D97-AF65-F5344CB8AC3E}">
        <p14:creationId xmlns:p14="http://schemas.microsoft.com/office/powerpoint/2010/main" val="100526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5ACE-9929-4D11-AB0C-E00965F5DA9E}"/>
              </a:ext>
            </a:extLst>
          </p:cNvPr>
          <p:cNvSpPr>
            <a:spLocks noGrp="1"/>
          </p:cNvSpPr>
          <p:nvPr>
            <p:ph type="title"/>
          </p:nvPr>
        </p:nvSpPr>
        <p:spPr/>
        <p:txBody>
          <a:bodyPr vert="horz" lIns="91440" tIns="45720" rIns="91440" bIns="45720" rtlCol="0" anchor="ctr">
            <a:normAutofit/>
          </a:bodyPr>
          <a:lstStyle/>
          <a:p>
            <a:r>
              <a:rPr lang="en-US" sz="4200" cap="all" spc="300" dirty="0">
                <a:latin typeface="Amasis MT Pro Black" panose="02040A04050005020304" pitchFamily="18" charset="0"/>
              </a:rPr>
              <a:t>But first…</a:t>
            </a:r>
          </a:p>
        </p:txBody>
      </p:sp>
      <p:sp>
        <p:nvSpPr>
          <p:cNvPr id="3" name="Content Placeholder 2">
            <a:extLst>
              <a:ext uri="{FF2B5EF4-FFF2-40B4-BE49-F238E27FC236}">
                <a16:creationId xmlns:a16="http://schemas.microsoft.com/office/drawing/2014/main" id="{63F08552-D3FD-02FD-531A-F1EF450B28CD}"/>
              </a:ext>
            </a:extLst>
          </p:cNvPr>
          <p:cNvSpPr>
            <a:spLocks noGrp="1"/>
          </p:cNvSpPr>
          <p:nvPr>
            <p:ph sz="half" idx="4294967295"/>
          </p:nvPr>
        </p:nvSpPr>
        <p:spPr>
          <a:xfrm>
            <a:off x="6537325" y="1811338"/>
            <a:ext cx="5654675" cy="3551237"/>
          </a:xfrm>
        </p:spPr>
        <p:txBody>
          <a:bodyPr anchor="ctr">
            <a:normAutofit/>
          </a:bodyPr>
          <a:lstStyle/>
          <a:p>
            <a:pPr marL="0" indent="0">
              <a:buNone/>
            </a:pPr>
            <a:r>
              <a:rPr lang="en-GB" sz="2400" dirty="0"/>
              <a:t>Go to:  </a:t>
            </a:r>
            <a:r>
              <a:rPr lang="en-GB" sz="2800" dirty="0">
                <a:latin typeface="Calibri" panose="020F0502020204030204" pitchFamily="34" charset="0"/>
                <a:cs typeface="Calibri" panose="020F0502020204030204" pitchFamily="34" charset="0"/>
              </a:rPr>
              <a:t>https://github.com/RobbeCeulemans/Introtojulia</a:t>
            </a:r>
          </a:p>
        </p:txBody>
      </p:sp>
      <p:pic>
        <p:nvPicPr>
          <p:cNvPr id="11" name="Picture 10" descr="A computer screen with white text&#10;&#10;Description automatically generated">
            <a:extLst>
              <a:ext uri="{FF2B5EF4-FFF2-40B4-BE49-F238E27FC236}">
                <a16:creationId xmlns:a16="http://schemas.microsoft.com/office/drawing/2014/main" id="{3617EA6D-4544-BDA9-5CCC-C550F2315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71" y="2438401"/>
            <a:ext cx="5850234" cy="3110678"/>
          </a:xfrm>
          <a:prstGeom prst="rect">
            <a:avLst/>
          </a:prstGeom>
        </p:spPr>
      </p:pic>
    </p:spTree>
    <p:extLst>
      <p:ext uri="{BB962C8B-B14F-4D97-AF65-F5344CB8AC3E}">
        <p14:creationId xmlns:p14="http://schemas.microsoft.com/office/powerpoint/2010/main" val="3861605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5B05E-0CDF-98DB-D93C-A87DAD5C460E}"/>
              </a:ext>
            </a:extLst>
          </p:cNvPr>
          <p:cNvSpPr>
            <a:spLocks noGrp="1"/>
          </p:cNvSpPr>
          <p:nvPr>
            <p:ph type="title"/>
          </p:nvPr>
        </p:nvSpPr>
        <p:spPr/>
        <p:txBody>
          <a:bodyPr/>
          <a:lstStyle/>
          <a:p>
            <a:r>
              <a:rPr lang="en-GB" dirty="0"/>
              <a:t>Job opportunities?</a:t>
            </a:r>
          </a:p>
        </p:txBody>
      </p:sp>
      <p:sp>
        <p:nvSpPr>
          <p:cNvPr id="11" name="TextBox 10">
            <a:extLst>
              <a:ext uri="{FF2B5EF4-FFF2-40B4-BE49-F238E27FC236}">
                <a16:creationId xmlns:a16="http://schemas.microsoft.com/office/drawing/2014/main" id="{B2134A51-9D74-A414-7B3F-DE1964791A0C}"/>
              </a:ext>
            </a:extLst>
          </p:cNvPr>
          <p:cNvSpPr txBox="1"/>
          <p:nvPr/>
        </p:nvSpPr>
        <p:spPr>
          <a:xfrm>
            <a:off x="297025" y="6551123"/>
            <a:ext cx="2674775" cy="307777"/>
          </a:xfrm>
          <a:prstGeom prst="rect">
            <a:avLst/>
          </a:prstGeom>
          <a:noFill/>
        </p:spPr>
        <p:txBody>
          <a:bodyPr wrap="square" rtlCol="0">
            <a:spAutoFit/>
          </a:bodyPr>
          <a:lstStyle/>
          <a:p>
            <a:r>
              <a:rPr lang="en-GB" sz="1400" dirty="0">
                <a:latin typeface="Calibri" panose="020F0502020204030204" pitchFamily="34" charset="0"/>
                <a:cs typeface="Calibri" panose="020F0502020204030204" pitchFamily="34" charset="0"/>
              </a:rPr>
              <a:t>https://juliahub.com/</a:t>
            </a:r>
          </a:p>
        </p:txBody>
      </p:sp>
      <p:pic>
        <p:nvPicPr>
          <p:cNvPr id="6" name="Picture 5" descr="A screenshot of a white text&#10;&#10;Description automatically generated">
            <a:extLst>
              <a:ext uri="{FF2B5EF4-FFF2-40B4-BE49-F238E27FC236}">
                <a16:creationId xmlns:a16="http://schemas.microsoft.com/office/drawing/2014/main" id="{1DAFC19A-6115-FAC9-447D-E44F33971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806" y="1473589"/>
            <a:ext cx="6392167" cy="5077534"/>
          </a:xfrm>
          <a:prstGeom prst="rect">
            <a:avLst/>
          </a:prstGeom>
        </p:spPr>
      </p:pic>
    </p:spTree>
    <p:extLst>
      <p:ext uri="{BB962C8B-B14F-4D97-AF65-F5344CB8AC3E}">
        <p14:creationId xmlns:p14="http://schemas.microsoft.com/office/powerpoint/2010/main" val="30027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4432B226-F2D3-4D05-86F1-C86B4E8F1993}"/>
              </a:ext>
            </a:extLst>
          </p:cNvPr>
          <p:cNvSpPr/>
          <p:nvPr/>
        </p:nvSpPr>
        <p:spPr>
          <a:xfrm rot="10800000" flipH="1">
            <a:off x="0" y="0"/>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Right Triangle 8">
            <a:extLst>
              <a:ext uri="{FF2B5EF4-FFF2-40B4-BE49-F238E27FC236}">
                <a16:creationId xmlns:a16="http://schemas.microsoft.com/office/drawing/2014/main" id="{95F62F5D-9662-4E5D-8F21-6969C559D0E8}"/>
              </a:ext>
            </a:extLst>
          </p:cNvPr>
          <p:cNvSpPr/>
          <p:nvPr/>
        </p:nvSpPr>
        <p:spPr>
          <a:xfrm flipH="1">
            <a:off x="9676172" y="4039159"/>
            <a:ext cx="2515827" cy="2818842"/>
          </a:xfrm>
          <a:prstGeom prst="rtTriangle">
            <a:avLst/>
          </a:prstGeom>
          <a:solidFill>
            <a:srgbClr val="261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pic>
        <p:nvPicPr>
          <p:cNvPr id="5" name="Content Placeholder 4" descr="Logo&#10;&#10;Description automatically generated">
            <a:extLst>
              <a:ext uri="{FF2B5EF4-FFF2-40B4-BE49-F238E27FC236}">
                <a16:creationId xmlns:a16="http://schemas.microsoft.com/office/drawing/2014/main" id="{38C87D8B-7D60-4417-9864-F245C121890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491499" y="5701447"/>
            <a:ext cx="1571240" cy="982025"/>
          </a:xfrm>
          <a:prstGeom prst="rect">
            <a:avLst/>
          </a:prstGeom>
        </p:spPr>
      </p:pic>
      <p:sp>
        <p:nvSpPr>
          <p:cNvPr id="20" name="TextBox 19">
            <a:extLst>
              <a:ext uri="{FF2B5EF4-FFF2-40B4-BE49-F238E27FC236}">
                <a16:creationId xmlns:a16="http://schemas.microsoft.com/office/drawing/2014/main" id="{45FB0FB4-3AA2-4B32-9C5A-C72D06E0B0CA}"/>
              </a:ext>
            </a:extLst>
          </p:cNvPr>
          <p:cNvSpPr txBox="1"/>
          <p:nvPr/>
        </p:nvSpPr>
        <p:spPr>
          <a:xfrm>
            <a:off x="6679870" y="3429000"/>
            <a:ext cx="2464130" cy="369332"/>
          </a:xfrm>
          <a:prstGeom prst="rect">
            <a:avLst/>
          </a:prstGeom>
          <a:noFill/>
        </p:spPr>
        <p:txBody>
          <a:bodyPr wrap="square" rtlCol="0">
            <a:spAutoFit/>
          </a:bodyPr>
          <a:lstStyle/>
          <a:p>
            <a:endParaRPr lang="en-BE" dirty="0"/>
          </a:p>
        </p:txBody>
      </p:sp>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a:xfrm>
            <a:off x="388917" y="261355"/>
            <a:ext cx="9905999" cy="1360898"/>
          </a:xfrm>
          <a:prstGeom prst="rect">
            <a:avLst/>
          </a:prstGeom>
        </p:spPr>
        <p:txBody>
          <a:bodyPr/>
          <a:lstStyle/>
          <a:p>
            <a:r>
              <a:rPr lang="en-US" dirty="0">
                <a:latin typeface="Amasis MT Pro Black" panose="02040A04050005020304" pitchFamily="18" charset="0"/>
              </a:rPr>
              <a:t>References:</a:t>
            </a:r>
            <a:endParaRPr lang="en-BE" dirty="0">
              <a:latin typeface="Amasis MT Pro Black" panose="02040A04050005020304" pitchFamily="18" charset="0"/>
            </a:endParaRPr>
          </a:p>
        </p:txBody>
      </p:sp>
      <p:sp>
        <p:nvSpPr>
          <p:cNvPr id="2" name="TextBox 1">
            <a:extLst>
              <a:ext uri="{FF2B5EF4-FFF2-40B4-BE49-F238E27FC236}">
                <a16:creationId xmlns:a16="http://schemas.microsoft.com/office/drawing/2014/main" id="{123D2964-92CE-8E2F-C1FC-B7B5B5AF158F}"/>
              </a:ext>
            </a:extLst>
          </p:cNvPr>
          <p:cNvSpPr txBox="1"/>
          <p:nvPr/>
        </p:nvSpPr>
        <p:spPr>
          <a:xfrm>
            <a:off x="1188357" y="1580957"/>
            <a:ext cx="5558969" cy="4401205"/>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[1] J.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Bezanson</a:t>
            </a:r>
            <a:r>
              <a:rPr lang="en-US" sz="2000" dirty="0">
                <a:effectLst/>
                <a:latin typeface="Calibri" panose="020F0502020204030204" pitchFamily="34" charset="0"/>
                <a:ea typeface="Calibri" panose="020F0502020204030204" pitchFamily="34" charset="0"/>
                <a:cs typeface="Times New Roman" panose="02020603050405020304" pitchFamily="18" charset="0"/>
              </a:rPr>
              <a:t>, S Karpinski, V.B. Shah, and A. Edelman, </a:t>
            </a:r>
            <a:r>
              <a:rPr lang="en-US" sz="2000" i="1" dirty="0">
                <a:effectLst/>
                <a:latin typeface="Calibri" panose="020F0502020204030204" pitchFamily="34" charset="0"/>
                <a:ea typeface="Calibri" panose="020F0502020204030204" pitchFamily="34" charset="0"/>
                <a:cs typeface="Times New Roman" panose="02020603050405020304" pitchFamily="18" charset="0"/>
              </a:rPr>
              <a:t>Why we created Julia</a:t>
            </a:r>
            <a:r>
              <a:rPr lang="en-US" sz="2000" dirty="0">
                <a:effectLst/>
                <a:latin typeface="Calibri" panose="020F0502020204030204" pitchFamily="34" charset="0"/>
                <a:ea typeface="Calibri" panose="020F0502020204030204" pitchFamily="34" charset="0"/>
                <a:cs typeface="Times New Roman" panose="02020603050405020304" pitchFamily="18" charset="0"/>
              </a:rPr>
              <a:t>, The Julia Language Blog, </a:t>
            </a:r>
            <a:r>
              <a:rPr lang="en-US"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https://julialang.org/blog/2012/02/why-we-created-julia/</a:t>
            </a:r>
            <a:r>
              <a:rPr lang="en-US" sz="2000" dirty="0">
                <a:effectLst/>
                <a:latin typeface="Calibri" panose="020F0502020204030204" pitchFamily="34" charset="0"/>
                <a:ea typeface="Calibri" panose="020F0502020204030204" pitchFamily="34" charset="0"/>
                <a:cs typeface="Times New Roman" panose="02020603050405020304" pitchFamily="18" charset="0"/>
              </a:rPr>
              <a:t> (2012).</a:t>
            </a:r>
          </a:p>
          <a:p>
            <a:r>
              <a:rPr lang="en-GB" sz="2000" dirty="0">
                <a:latin typeface="Calibri" panose="020F0502020204030204" pitchFamily="34" charset="0"/>
                <a:cs typeface="Calibri" panose="020F0502020204030204" pitchFamily="34" charset="0"/>
              </a:rPr>
              <a:t>[2] A. Buscemi,</a:t>
            </a:r>
            <a:r>
              <a:rPr lang="en-GB" sz="2000" i="1" dirty="0">
                <a:latin typeface="Calibri" panose="020F0502020204030204" pitchFamily="34" charset="0"/>
                <a:cs typeface="Calibri" panose="020F0502020204030204" pitchFamily="34" charset="0"/>
              </a:rPr>
              <a:t> A comparative study of code generation using </a:t>
            </a:r>
            <a:r>
              <a:rPr lang="en-GB" sz="2000" i="1" dirty="0" err="1">
                <a:latin typeface="Calibri" panose="020F0502020204030204" pitchFamily="34" charset="0"/>
                <a:cs typeface="Calibri" panose="020F0502020204030204" pitchFamily="34" charset="0"/>
              </a:rPr>
              <a:t>ChatGPT</a:t>
            </a:r>
            <a:r>
              <a:rPr lang="en-GB" sz="2000" i="1" dirty="0">
                <a:latin typeface="Calibri" panose="020F0502020204030204" pitchFamily="34" charset="0"/>
                <a:cs typeface="Calibri" panose="020F0502020204030204" pitchFamily="34" charset="0"/>
              </a:rPr>
              <a:t> 3.5 across 10 programming languages</a:t>
            </a:r>
            <a:r>
              <a:rPr lang="en-GB" sz="2000" dirty="0">
                <a:latin typeface="Calibri" panose="020F0502020204030204" pitchFamily="34" charset="0"/>
                <a:cs typeface="Calibri" panose="020F0502020204030204" pitchFamily="34" charset="0"/>
              </a:rPr>
              <a:t>, arXiv:2308.04477v1 (2023).</a:t>
            </a:r>
          </a:p>
          <a:p>
            <a:r>
              <a:rPr lang="en-GB" sz="2000" dirty="0">
                <a:latin typeface="Calibri" panose="020F0502020204030204" pitchFamily="34" charset="0"/>
                <a:cs typeface="Calibri" panose="020F0502020204030204" pitchFamily="34" charset="0"/>
              </a:rPr>
              <a:t>[3] M. Cox, </a:t>
            </a:r>
            <a:r>
              <a:rPr lang="en-GB" sz="2000" i="1" dirty="0">
                <a:latin typeface="Calibri" panose="020F0502020204030204" pitchFamily="34" charset="0"/>
                <a:cs typeface="Calibri" panose="020F0502020204030204" pitchFamily="34" charset="0"/>
              </a:rPr>
              <a:t>How to solve the two language problem?</a:t>
            </a:r>
            <a:r>
              <a:rPr lang="en-GB" sz="2000" dirty="0">
                <a:latin typeface="Calibri" panose="020F0502020204030204" pitchFamily="34" charset="0"/>
                <a:cs typeface="Calibri" panose="020F0502020204030204" pitchFamily="34" charset="0"/>
              </a:rPr>
              <a:t>, The Scientific coder, </a:t>
            </a:r>
            <a:r>
              <a:rPr lang="en-GB" sz="2000" dirty="0">
                <a:latin typeface="Calibri" panose="020F0502020204030204" pitchFamily="34" charset="0"/>
                <a:cs typeface="Calibri" panose="020F0502020204030204" pitchFamily="34" charset="0"/>
                <a:hlinkClick r:id="rId5"/>
              </a:rPr>
              <a:t>https://scientificcoder.com/how-to-solve-the-two-language-problem</a:t>
            </a:r>
            <a:r>
              <a:rPr lang="en-GB" sz="2000" dirty="0">
                <a:latin typeface="Calibri" panose="020F0502020204030204" pitchFamily="34" charset="0"/>
                <a:cs typeface="Calibri" panose="020F0502020204030204" pitchFamily="34" charset="0"/>
              </a:rPr>
              <a:t> (2023).</a:t>
            </a:r>
          </a:p>
          <a:p>
            <a:r>
              <a:rPr lang="en-GB" sz="2000" dirty="0">
                <a:latin typeface="Calibri" panose="020F0502020204030204" pitchFamily="34" charset="0"/>
                <a:cs typeface="Calibri" panose="020F0502020204030204" pitchFamily="34" charset="0"/>
              </a:rPr>
              <a:t>[4] J.M. </a:t>
            </a:r>
            <a:r>
              <a:rPr lang="en-GB" sz="2000" dirty="0" err="1">
                <a:latin typeface="Calibri" panose="020F0502020204030204" pitchFamily="34" charset="0"/>
                <a:cs typeface="Calibri" panose="020F0502020204030204" pitchFamily="34" charset="0"/>
              </a:rPr>
              <a:t>Perkel</a:t>
            </a:r>
            <a:r>
              <a:rPr lang="en-GB" sz="2000" dirty="0">
                <a:latin typeface="Calibri" panose="020F0502020204030204" pitchFamily="34" charset="0"/>
                <a:cs typeface="Calibri" panose="020F0502020204030204" pitchFamily="34" charset="0"/>
              </a:rPr>
              <a:t>, </a:t>
            </a:r>
            <a:r>
              <a:rPr lang="en-GB" sz="2000" i="1" dirty="0">
                <a:latin typeface="Calibri" panose="020F0502020204030204" pitchFamily="34" charset="0"/>
                <a:cs typeface="Calibri" panose="020F0502020204030204" pitchFamily="34" charset="0"/>
              </a:rPr>
              <a:t>Julia: come for the syntax, stay for the speed</a:t>
            </a:r>
            <a:r>
              <a:rPr lang="en-GB" sz="2000" dirty="0">
                <a:latin typeface="Calibri" panose="020F0502020204030204" pitchFamily="34" charset="0"/>
                <a:cs typeface="Calibri" panose="020F0502020204030204" pitchFamily="34" charset="0"/>
              </a:rPr>
              <a:t>, Nature 572, 141-142 (2019).</a:t>
            </a:r>
          </a:p>
        </p:txBody>
      </p:sp>
      <p:pic>
        <p:nvPicPr>
          <p:cNvPr id="4" name="Picture 3" descr="A screenshot of a cell phone&#10;&#10;Description automatically generated">
            <a:extLst>
              <a:ext uri="{FF2B5EF4-FFF2-40B4-BE49-F238E27FC236}">
                <a16:creationId xmlns:a16="http://schemas.microsoft.com/office/drawing/2014/main" id="{5EDFF841-9C1C-3AAC-EA41-9F7D21327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3938" y="273386"/>
            <a:ext cx="3547590" cy="5294910"/>
          </a:xfrm>
          <a:prstGeom prst="rect">
            <a:avLst/>
          </a:prstGeom>
        </p:spPr>
      </p:pic>
    </p:spTree>
    <p:extLst>
      <p:ext uri="{BB962C8B-B14F-4D97-AF65-F5344CB8AC3E}">
        <p14:creationId xmlns:p14="http://schemas.microsoft.com/office/powerpoint/2010/main" val="4002623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D04FD-4E9A-4C12-95FF-68CA33780A35}"/>
              </a:ext>
            </a:extLst>
          </p:cNvPr>
          <p:cNvSpPr>
            <a:spLocks noGrp="1"/>
          </p:cNvSpPr>
          <p:nvPr>
            <p:ph type="title"/>
          </p:nvPr>
        </p:nvSpPr>
        <p:spPr/>
        <p:txBody>
          <a:bodyPr>
            <a:normAutofit/>
          </a:bodyPr>
          <a:lstStyle/>
          <a:p>
            <a:pPr algn="ctr"/>
            <a:r>
              <a:rPr lang="en-US" sz="4800" dirty="0">
                <a:latin typeface="Amasis MT Pro Black" panose="02040A04050005020304" pitchFamily="18" charset="0"/>
              </a:rPr>
              <a:t>What is       ?</a:t>
            </a:r>
            <a:endParaRPr lang="en-BE" sz="4800" dirty="0">
              <a:latin typeface="Amasis MT Pro Black" panose="02040A04050005020304" pitchFamily="18" charset="0"/>
            </a:endParaRPr>
          </a:p>
        </p:txBody>
      </p:sp>
      <p:pic>
        <p:nvPicPr>
          <p:cNvPr id="2" name="Content Placeholder 4" descr="Logo&#10;&#10;Description automatically generated">
            <a:extLst>
              <a:ext uri="{FF2B5EF4-FFF2-40B4-BE49-F238E27FC236}">
                <a16:creationId xmlns:a16="http://schemas.microsoft.com/office/drawing/2014/main" id="{7B14EF6C-0098-80CB-EE11-A2A1F0669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107" y="3016899"/>
            <a:ext cx="1281404" cy="800876"/>
          </a:xfrm>
          <a:prstGeom prst="rect">
            <a:avLst/>
          </a:prstGeom>
        </p:spPr>
      </p:pic>
    </p:spTree>
    <p:extLst>
      <p:ext uri="{BB962C8B-B14F-4D97-AF65-F5344CB8AC3E}">
        <p14:creationId xmlns:p14="http://schemas.microsoft.com/office/powerpoint/2010/main" val="155943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p:txBody>
          <a:bodyPr/>
          <a:lstStyle/>
          <a:p>
            <a:r>
              <a:rPr lang="en-US" dirty="0">
                <a:latin typeface="Amasis MT Pro Black" panose="02040A04050005020304" pitchFamily="18" charset="0"/>
              </a:rPr>
              <a:t>Problem: What language?</a:t>
            </a:r>
            <a:endParaRPr lang="en-BE" dirty="0">
              <a:latin typeface="Amasis MT Pro Black" panose="02040A04050005020304" pitchFamily="18" charset="0"/>
            </a:endParaRPr>
          </a:p>
        </p:txBody>
      </p:sp>
      <p:pic>
        <p:nvPicPr>
          <p:cNvPr id="18" name="Picture 17" descr="A blue hexagon with white letters and a white text&#10;&#10;Description automatically generated">
            <a:extLst>
              <a:ext uri="{FF2B5EF4-FFF2-40B4-BE49-F238E27FC236}">
                <a16:creationId xmlns:a16="http://schemas.microsoft.com/office/drawing/2014/main" id="{5B0C981A-3CC7-F1A4-A758-72EA10EC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07" y="3531874"/>
            <a:ext cx="1737813" cy="1303360"/>
          </a:xfrm>
          <a:prstGeom prst="rect">
            <a:avLst/>
          </a:prstGeom>
        </p:spPr>
      </p:pic>
      <p:pic>
        <p:nvPicPr>
          <p:cNvPr id="20" name="Picture 19" descr="A colorful graph on a black background&#10;&#10;Description automatically generated">
            <a:extLst>
              <a:ext uri="{FF2B5EF4-FFF2-40B4-BE49-F238E27FC236}">
                <a16:creationId xmlns:a16="http://schemas.microsoft.com/office/drawing/2014/main" id="{748CF37F-01EA-C3BC-0DA8-8841AD6E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392" y="3029071"/>
            <a:ext cx="1491876" cy="1303360"/>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D4D95B1B-296F-467A-0F89-8EE84F41F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233" y="1457296"/>
            <a:ext cx="1303361" cy="1303361"/>
          </a:xfrm>
          <a:prstGeom prst="rect">
            <a:avLst/>
          </a:prstGeom>
        </p:spPr>
      </p:pic>
      <p:pic>
        <p:nvPicPr>
          <p:cNvPr id="24" name="Picture 23" descr="A logo of a cobra&#10;&#10;Description automatically generated">
            <a:extLst>
              <a:ext uri="{FF2B5EF4-FFF2-40B4-BE49-F238E27FC236}">
                <a16:creationId xmlns:a16="http://schemas.microsoft.com/office/drawing/2014/main" id="{7762DA86-123D-FE7C-7F00-AE0C2908F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868" y="5247763"/>
            <a:ext cx="1401462" cy="1303360"/>
          </a:xfrm>
          <a:prstGeom prst="rect">
            <a:avLst/>
          </a:prstGeom>
        </p:spPr>
      </p:pic>
      <p:pic>
        <p:nvPicPr>
          <p:cNvPr id="26" name="Picture 25" descr="A black and white logo&#10;&#10;Description automatically generated">
            <a:extLst>
              <a:ext uri="{FF2B5EF4-FFF2-40B4-BE49-F238E27FC236}">
                <a16:creationId xmlns:a16="http://schemas.microsoft.com/office/drawing/2014/main" id="{92936885-423B-B46B-A1D5-025DA7B0C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2691" y="1667775"/>
            <a:ext cx="1300061" cy="1300061"/>
          </a:xfrm>
          <a:prstGeom prst="rect">
            <a:avLst/>
          </a:prstGeom>
        </p:spPr>
      </p:pic>
      <p:pic>
        <p:nvPicPr>
          <p:cNvPr id="28" name="Picture 27" descr="A blue and grey logo&#10;&#10;Description automatically generated">
            <a:extLst>
              <a:ext uri="{FF2B5EF4-FFF2-40B4-BE49-F238E27FC236}">
                <a16:creationId xmlns:a16="http://schemas.microsoft.com/office/drawing/2014/main" id="{E3E84E44-83BD-D4B9-14C2-85CDC1A9E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3081" y="3531874"/>
            <a:ext cx="1683205" cy="1304251"/>
          </a:xfrm>
          <a:prstGeom prst="rect">
            <a:avLst/>
          </a:prstGeom>
        </p:spPr>
      </p:pic>
      <p:pic>
        <p:nvPicPr>
          <p:cNvPr id="31" name="Picture 30" descr="A purple and white letter f&#10;&#10;Description automatically generated">
            <a:extLst>
              <a:ext uri="{FF2B5EF4-FFF2-40B4-BE49-F238E27FC236}">
                <a16:creationId xmlns:a16="http://schemas.microsoft.com/office/drawing/2014/main" id="{1A945847-56D5-DC9B-11AB-85849FF89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4196" y="1716428"/>
            <a:ext cx="1064823" cy="1064823"/>
          </a:xfrm>
          <a:prstGeom prst="rect">
            <a:avLst/>
          </a:prstGeom>
        </p:spPr>
      </p:pic>
      <p:pic>
        <p:nvPicPr>
          <p:cNvPr id="33" name="Picture 32" descr="A yellow and black logo&#10;&#10;Description automatically generated">
            <a:extLst>
              <a:ext uri="{FF2B5EF4-FFF2-40B4-BE49-F238E27FC236}">
                <a16:creationId xmlns:a16="http://schemas.microsoft.com/office/drawing/2014/main" id="{790B14FC-F3BD-5ACD-3983-69BD049EAD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1530" y="5431778"/>
            <a:ext cx="1119345" cy="1119345"/>
          </a:xfrm>
          <a:prstGeom prst="rect">
            <a:avLst/>
          </a:prstGeom>
        </p:spPr>
      </p:pic>
      <p:pic>
        <p:nvPicPr>
          <p:cNvPr id="37" name="Picture 36" descr="A red diamond with a black background&#10;&#10;Description automatically generated">
            <a:extLst>
              <a:ext uri="{FF2B5EF4-FFF2-40B4-BE49-F238E27FC236}">
                <a16:creationId xmlns:a16="http://schemas.microsoft.com/office/drawing/2014/main" id="{79578BEE-EC92-B7A4-737B-5038D75390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01204" y="3611489"/>
            <a:ext cx="1309343" cy="1309343"/>
          </a:xfrm>
          <a:prstGeom prst="rect">
            <a:avLst/>
          </a:prstGeom>
        </p:spPr>
      </p:pic>
      <p:pic>
        <p:nvPicPr>
          <p:cNvPr id="39" name="Picture 38" descr="A blue and black logo&#10;&#10;Description automatically generated">
            <a:extLst>
              <a:ext uri="{FF2B5EF4-FFF2-40B4-BE49-F238E27FC236}">
                <a16:creationId xmlns:a16="http://schemas.microsoft.com/office/drawing/2014/main" id="{BA872B01-3B29-DCF6-72D0-09620A5E67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60317" y="1201543"/>
            <a:ext cx="2419678" cy="2139169"/>
          </a:xfrm>
          <a:prstGeom prst="rect">
            <a:avLst/>
          </a:prstGeom>
        </p:spPr>
      </p:pic>
    </p:spTree>
    <p:extLst>
      <p:ext uri="{BB962C8B-B14F-4D97-AF65-F5344CB8AC3E}">
        <p14:creationId xmlns:p14="http://schemas.microsoft.com/office/powerpoint/2010/main" val="4069888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p:txBody>
          <a:bodyPr/>
          <a:lstStyle/>
          <a:p>
            <a:r>
              <a:rPr lang="en-US" dirty="0">
                <a:latin typeface="Amasis MT Pro Black" panose="02040A04050005020304" pitchFamily="18" charset="0"/>
              </a:rPr>
              <a:t>Problem: What language?</a:t>
            </a:r>
            <a:endParaRPr lang="en-BE" dirty="0">
              <a:latin typeface="Amasis MT Pro Black" panose="02040A04050005020304" pitchFamily="18" charset="0"/>
            </a:endParaRPr>
          </a:p>
        </p:txBody>
      </p:sp>
      <p:pic>
        <p:nvPicPr>
          <p:cNvPr id="18" name="Picture 17" descr="A blue hexagon with white letters and a white text&#10;&#10;Description automatically generated">
            <a:extLst>
              <a:ext uri="{FF2B5EF4-FFF2-40B4-BE49-F238E27FC236}">
                <a16:creationId xmlns:a16="http://schemas.microsoft.com/office/drawing/2014/main" id="{5B0C981A-3CC7-F1A4-A758-72EA10EC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56" y="4136413"/>
            <a:ext cx="1737813" cy="1303360"/>
          </a:xfrm>
          <a:prstGeom prst="rect">
            <a:avLst/>
          </a:prstGeom>
        </p:spPr>
      </p:pic>
      <p:pic>
        <p:nvPicPr>
          <p:cNvPr id="20" name="Picture 19" descr="A colorful graph on a black background&#10;&#10;Description automatically generated">
            <a:extLst>
              <a:ext uri="{FF2B5EF4-FFF2-40B4-BE49-F238E27FC236}">
                <a16:creationId xmlns:a16="http://schemas.microsoft.com/office/drawing/2014/main" id="{748CF37F-01EA-C3BC-0DA8-8841AD6E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02" y="3657005"/>
            <a:ext cx="1491876" cy="1303360"/>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D4D95B1B-296F-467A-0F89-8EE84F41F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3270" y="4005817"/>
            <a:ext cx="1303361" cy="1303361"/>
          </a:xfrm>
          <a:prstGeom prst="rect">
            <a:avLst/>
          </a:prstGeom>
        </p:spPr>
      </p:pic>
      <p:pic>
        <p:nvPicPr>
          <p:cNvPr id="24" name="Picture 23" descr="A logo of a cobra&#10;&#10;Description automatically generated">
            <a:extLst>
              <a:ext uri="{FF2B5EF4-FFF2-40B4-BE49-F238E27FC236}">
                <a16:creationId xmlns:a16="http://schemas.microsoft.com/office/drawing/2014/main" id="{7762DA86-123D-FE7C-7F00-AE0C2908F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104" y="4713120"/>
            <a:ext cx="1401462" cy="1303360"/>
          </a:xfrm>
          <a:prstGeom prst="rect">
            <a:avLst/>
          </a:prstGeom>
        </p:spPr>
      </p:pic>
      <p:pic>
        <p:nvPicPr>
          <p:cNvPr id="26" name="Picture 25" descr="A black and white logo&#10;&#10;Description automatically generated">
            <a:extLst>
              <a:ext uri="{FF2B5EF4-FFF2-40B4-BE49-F238E27FC236}">
                <a16:creationId xmlns:a16="http://schemas.microsoft.com/office/drawing/2014/main" id="{92936885-423B-B46B-A1D5-025DA7B0C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692" y="2935049"/>
            <a:ext cx="1300061" cy="1300061"/>
          </a:xfrm>
          <a:prstGeom prst="rect">
            <a:avLst/>
          </a:prstGeom>
        </p:spPr>
      </p:pic>
      <p:pic>
        <p:nvPicPr>
          <p:cNvPr id="28" name="Picture 27" descr="A blue and grey logo&#10;&#10;Description automatically generated">
            <a:extLst>
              <a:ext uri="{FF2B5EF4-FFF2-40B4-BE49-F238E27FC236}">
                <a16:creationId xmlns:a16="http://schemas.microsoft.com/office/drawing/2014/main" id="{E3E84E44-83BD-D4B9-14C2-85CDC1A9E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5028" y="2510058"/>
            <a:ext cx="1683205" cy="1304251"/>
          </a:xfrm>
          <a:prstGeom prst="rect">
            <a:avLst/>
          </a:prstGeom>
        </p:spPr>
      </p:pic>
      <p:pic>
        <p:nvPicPr>
          <p:cNvPr id="31" name="Picture 30" descr="A purple and white letter f&#10;&#10;Description automatically generated">
            <a:extLst>
              <a:ext uri="{FF2B5EF4-FFF2-40B4-BE49-F238E27FC236}">
                <a16:creationId xmlns:a16="http://schemas.microsoft.com/office/drawing/2014/main" id="{1A945847-56D5-DC9B-11AB-85849FF89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3693" y="2835740"/>
            <a:ext cx="1064823" cy="1064823"/>
          </a:xfrm>
          <a:prstGeom prst="rect">
            <a:avLst/>
          </a:prstGeom>
        </p:spPr>
      </p:pic>
      <p:pic>
        <p:nvPicPr>
          <p:cNvPr id="33" name="Picture 32" descr="A yellow and black logo&#10;&#10;Description automatically generated">
            <a:extLst>
              <a:ext uri="{FF2B5EF4-FFF2-40B4-BE49-F238E27FC236}">
                <a16:creationId xmlns:a16="http://schemas.microsoft.com/office/drawing/2014/main" id="{790B14FC-F3BD-5ACD-3983-69BD049EAD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472" y="5502385"/>
            <a:ext cx="1119345" cy="1119345"/>
          </a:xfrm>
          <a:prstGeom prst="rect">
            <a:avLst/>
          </a:prstGeom>
        </p:spPr>
      </p:pic>
      <p:pic>
        <p:nvPicPr>
          <p:cNvPr id="37" name="Picture 36" descr="A red diamond with a black background&#10;&#10;Description automatically generated">
            <a:extLst>
              <a:ext uri="{FF2B5EF4-FFF2-40B4-BE49-F238E27FC236}">
                <a16:creationId xmlns:a16="http://schemas.microsoft.com/office/drawing/2014/main" id="{79578BEE-EC92-B7A4-737B-5038D75390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013" y="4965412"/>
            <a:ext cx="1309343" cy="1309343"/>
          </a:xfrm>
          <a:prstGeom prst="rect">
            <a:avLst/>
          </a:prstGeom>
        </p:spPr>
      </p:pic>
      <p:pic>
        <p:nvPicPr>
          <p:cNvPr id="2" name="Picture 1" descr="A blue and black logo&#10;&#10;Description automatically generated">
            <a:extLst>
              <a:ext uri="{FF2B5EF4-FFF2-40B4-BE49-F238E27FC236}">
                <a16:creationId xmlns:a16="http://schemas.microsoft.com/office/drawing/2014/main" id="{BDE5B73B-C1F0-29E7-06EF-4A1C9C3040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6835" y="2587420"/>
            <a:ext cx="2419678" cy="2139169"/>
          </a:xfrm>
          <a:prstGeom prst="rect">
            <a:avLst/>
          </a:prstGeom>
        </p:spPr>
      </p:pic>
      <p:cxnSp>
        <p:nvCxnSpPr>
          <p:cNvPr id="4" name="Straight Connector 3">
            <a:extLst>
              <a:ext uri="{FF2B5EF4-FFF2-40B4-BE49-F238E27FC236}">
                <a16:creationId xmlns:a16="http://schemas.microsoft.com/office/drawing/2014/main" id="{FCDAE1B9-3632-A8CA-E050-5FA81AEE2688}"/>
              </a:ext>
            </a:extLst>
          </p:cNvPr>
          <p:cNvCxnSpPr/>
          <p:nvPr/>
        </p:nvCxnSpPr>
        <p:spPr>
          <a:xfrm>
            <a:off x="5978285" y="2794588"/>
            <a:ext cx="0" cy="34997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EF67D4-0BA4-131D-8821-19B757809940}"/>
              </a:ext>
            </a:extLst>
          </p:cNvPr>
          <p:cNvSpPr txBox="1"/>
          <p:nvPr/>
        </p:nvSpPr>
        <p:spPr>
          <a:xfrm>
            <a:off x="1172722" y="1686575"/>
            <a:ext cx="3834633" cy="523220"/>
          </a:xfrm>
          <a:prstGeom prst="rect">
            <a:avLst/>
          </a:prstGeom>
          <a:noFill/>
        </p:spPr>
        <p:txBody>
          <a:bodyPr wrap="square" rtlCol="0">
            <a:spAutoFit/>
          </a:bodyPr>
          <a:lstStyle/>
          <a:p>
            <a:pPr algn="ctr"/>
            <a:r>
              <a:rPr lang="en-US" sz="2800" dirty="0"/>
              <a:t>Scripting languages</a:t>
            </a:r>
            <a:endParaRPr lang="en-GB" sz="2800" dirty="0"/>
          </a:p>
        </p:txBody>
      </p:sp>
      <p:sp>
        <p:nvSpPr>
          <p:cNvPr id="6" name="TextBox 5">
            <a:extLst>
              <a:ext uri="{FF2B5EF4-FFF2-40B4-BE49-F238E27FC236}">
                <a16:creationId xmlns:a16="http://schemas.microsoft.com/office/drawing/2014/main" id="{216899EA-F7E7-7FC5-3C73-3DF0CDD4F4AD}"/>
              </a:ext>
            </a:extLst>
          </p:cNvPr>
          <p:cNvSpPr txBox="1"/>
          <p:nvPr/>
        </p:nvSpPr>
        <p:spPr>
          <a:xfrm>
            <a:off x="7238409" y="1684665"/>
            <a:ext cx="4138037" cy="523220"/>
          </a:xfrm>
          <a:prstGeom prst="rect">
            <a:avLst/>
          </a:prstGeom>
          <a:noFill/>
        </p:spPr>
        <p:txBody>
          <a:bodyPr wrap="square" rtlCol="0">
            <a:spAutoFit/>
          </a:bodyPr>
          <a:lstStyle/>
          <a:p>
            <a:pPr algn="ctr"/>
            <a:r>
              <a:rPr lang="en-US" sz="2800" dirty="0"/>
              <a:t>Compiled languages</a:t>
            </a:r>
            <a:endParaRPr lang="en-GB" sz="2800" dirty="0"/>
          </a:p>
        </p:txBody>
      </p:sp>
    </p:spTree>
    <p:extLst>
      <p:ext uri="{BB962C8B-B14F-4D97-AF65-F5344CB8AC3E}">
        <p14:creationId xmlns:p14="http://schemas.microsoft.com/office/powerpoint/2010/main" val="1902395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p:txBody>
          <a:bodyPr/>
          <a:lstStyle/>
          <a:p>
            <a:r>
              <a:rPr lang="en-US" dirty="0">
                <a:latin typeface="Amasis MT Pro Black" panose="02040A04050005020304" pitchFamily="18" charset="0"/>
              </a:rPr>
              <a:t>Problem: What language?</a:t>
            </a:r>
            <a:endParaRPr lang="en-BE" dirty="0">
              <a:latin typeface="Amasis MT Pro Black" panose="02040A04050005020304" pitchFamily="18" charset="0"/>
            </a:endParaRPr>
          </a:p>
        </p:txBody>
      </p:sp>
      <p:pic>
        <p:nvPicPr>
          <p:cNvPr id="18" name="Picture 17" descr="A blue hexagon with white letters and a white text&#10;&#10;Description automatically generated">
            <a:extLst>
              <a:ext uri="{FF2B5EF4-FFF2-40B4-BE49-F238E27FC236}">
                <a16:creationId xmlns:a16="http://schemas.microsoft.com/office/drawing/2014/main" id="{5B0C981A-3CC7-F1A4-A758-72EA10EC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56" y="4136413"/>
            <a:ext cx="1737813" cy="1303360"/>
          </a:xfrm>
          <a:prstGeom prst="rect">
            <a:avLst/>
          </a:prstGeom>
        </p:spPr>
      </p:pic>
      <p:pic>
        <p:nvPicPr>
          <p:cNvPr id="20" name="Picture 19" descr="A colorful graph on a black background&#10;&#10;Description automatically generated">
            <a:extLst>
              <a:ext uri="{FF2B5EF4-FFF2-40B4-BE49-F238E27FC236}">
                <a16:creationId xmlns:a16="http://schemas.microsoft.com/office/drawing/2014/main" id="{748CF37F-01EA-C3BC-0DA8-8841AD6E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02" y="3657005"/>
            <a:ext cx="1491876" cy="1303360"/>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D4D95B1B-296F-467A-0F89-8EE84F41F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3270" y="4005817"/>
            <a:ext cx="1303361" cy="1303361"/>
          </a:xfrm>
          <a:prstGeom prst="rect">
            <a:avLst/>
          </a:prstGeom>
        </p:spPr>
      </p:pic>
      <p:pic>
        <p:nvPicPr>
          <p:cNvPr id="24" name="Picture 23" descr="A logo of a cobra&#10;&#10;Description automatically generated">
            <a:extLst>
              <a:ext uri="{FF2B5EF4-FFF2-40B4-BE49-F238E27FC236}">
                <a16:creationId xmlns:a16="http://schemas.microsoft.com/office/drawing/2014/main" id="{7762DA86-123D-FE7C-7F00-AE0C2908F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104" y="4713120"/>
            <a:ext cx="1401462" cy="1303360"/>
          </a:xfrm>
          <a:prstGeom prst="rect">
            <a:avLst/>
          </a:prstGeom>
        </p:spPr>
      </p:pic>
      <p:pic>
        <p:nvPicPr>
          <p:cNvPr id="26" name="Picture 25" descr="A black and white logo&#10;&#10;Description automatically generated">
            <a:extLst>
              <a:ext uri="{FF2B5EF4-FFF2-40B4-BE49-F238E27FC236}">
                <a16:creationId xmlns:a16="http://schemas.microsoft.com/office/drawing/2014/main" id="{92936885-423B-B46B-A1D5-025DA7B0C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692" y="2935049"/>
            <a:ext cx="1300061" cy="1300061"/>
          </a:xfrm>
          <a:prstGeom prst="rect">
            <a:avLst/>
          </a:prstGeom>
        </p:spPr>
      </p:pic>
      <p:pic>
        <p:nvPicPr>
          <p:cNvPr id="28" name="Picture 27" descr="A blue and grey logo&#10;&#10;Description automatically generated">
            <a:extLst>
              <a:ext uri="{FF2B5EF4-FFF2-40B4-BE49-F238E27FC236}">
                <a16:creationId xmlns:a16="http://schemas.microsoft.com/office/drawing/2014/main" id="{E3E84E44-83BD-D4B9-14C2-85CDC1A9E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5028" y="2510058"/>
            <a:ext cx="1683205" cy="1304251"/>
          </a:xfrm>
          <a:prstGeom prst="rect">
            <a:avLst/>
          </a:prstGeom>
        </p:spPr>
      </p:pic>
      <p:pic>
        <p:nvPicPr>
          <p:cNvPr id="31" name="Picture 30" descr="A purple and white letter f&#10;&#10;Description automatically generated">
            <a:extLst>
              <a:ext uri="{FF2B5EF4-FFF2-40B4-BE49-F238E27FC236}">
                <a16:creationId xmlns:a16="http://schemas.microsoft.com/office/drawing/2014/main" id="{1A945847-56D5-DC9B-11AB-85849FF89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3693" y="2835740"/>
            <a:ext cx="1064823" cy="1064823"/>
          </a:xfrm>
          <a:prstGeom prst="rect">
            <a:avLst/>
          </a:prstGeom>
        </p:spPr>
      </p:pic>
      <p:pic>
        <p:nvPicPr>
          <p:cNvPr id="33" name="Picture 32" descr="A yellow and black logo&#10;&#10;Description automatically generated">
            <a:extLst>
              <a:ext uri="{FF2B5EF4-FFF2-40B4-BE49-F238E27FC236}">
                <a16:creationId xmlns:a16="http://schemas.microsoft.com/office/drawing/2014/main" id="{790B14FC-F3BD-5ACD-3983-69BD049EAD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472" y="5502385"/>
            <a:ext cx="1119345" cy="1119345"/>
          </a:xfrm>
          <a:prstGeom prst="rect">
            <a:avLst/>
          </a:prstGeom>
        </p:spPr>
      </p:pic>
      <p:pic>
        <p:nvPicPr>
          <p:cNvPr id="37" name="Picture 36" descr="A red diamond with a black background&#10;&#10;Description automatically generated">
            <a:extLst>
              <a:ext uri="{FF2B5EF4-FFF2-40B4-BE49-F238E27FC236}">
                <a16:creationId xmlns:a16="http://schemas.microsoft.com/office/drawing/2014/main" id="{79578BEE-EC92-B7A4-737B-5038D75390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013" y="4965412"/>
            <a:ext cx="1309343" cy="1309343"/>
          </a:xfrm>
          <a:prstGeom prst="rect">
            <a:avLst/>
          </a:prstGeom>
        </p:spPr>
      </p:pic>
      <p:pic>
        <p:nvPicPr>
          <p:cNvPr id="2" name="Picture 1" descr="A blue and black logo&#10;&#10;Description automatically generated">
            <a:extLst>
              <a:ext uri="{FF2B5EF4-FFF2-40B4-BE49-F238E27FC236}">
                <a16:creationId xmlns:a16="http://schemas.microsoft.com/office/drawing/2014/main" id="{BDE5B73B-C1F0-29E7-06EF-4A1C9C3040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6835" y="2587420"/>
            <a:ext cx="2419678" cy="2139169"/>
          </a:xfrm>
          <a:prstGeom prst="rect">
            <a:avLst/>
          </a:prstGeom>
        </p:spPr>
      </p:pic>
      <p:cxnSp>
        <p:nvCxnSpPr>
          <p:cNvPr id="4" name="Straight Connector 3">
            <a:extLst>
              <a:ext uri="{FF2B5EF4-FFF2-40B4-BE49-F238E27FC236}">
                <a16:creationId xmlns:a16="http://schemas.microsoft.com/office/drawing/2014/main" id="{FCDAE1B9-3632-A8CA-E050-5FA81AEE2688}"/>
              </a:ext>
            </a:extLst>
          </p:cNvPr>
          <p:cNvCxnSpPr/>
          <p:nvPr/>
        </p:nvCxnSpPr>
        <p:spPr>
          <a:xfrm>
            <a:off x="5978285" y="2794588"/>
            <a:ext cx="0" cy="34997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EF67D4-0BA4-131D-8821-19B757809940}"/>
              </a:ext>
            </a:extLst>
          </p:cNvPr>
          <p:cNvSpPr txBox="1"/>
          <p:nvPr/>
        </p:nvSpPr>
        <p:spPr>
          <a:xfrm>
            <a:off x="1172722" y="1686575"/>
            <a:ext cx="3834633" cy="523220"/>
          </a:xfrm>
          <a:prstGeom prst="rect">
            <a:avLst/>
          </a:prstGeom>
          <a:noFill/>
        </p:spPr>
        <p:txBody>
          <a:bodyPr wrap="square" rtlCol="0">
            <a:spAutoFit/>
          </a:bodyPr>
          <a:lstStyle/>
          <a:p>
            <a:pPr algn="ctr"/>
            <a:r>
              <a:rPr lang="en-US" sz="2800" dirty="0"/>
              <a:t>Dynamic</a:t>
            </a:r>
            <a:endParaRPr lang="en-GB" sz="2800" dirty="0"/>
          </a:p>
        </p:txBody>
      </p:sp>
      <p:sp>
        <p:nvSpPr>
          <p:cNvPr id="6" name="TextBox 5">
            <a:extLst>
              <a:ext uri="{FF2B5EF4-FFF2-40B4-BE49-F238E27FC236}">
                <a16:creationId xmlns:a16="http://schemas.microsoft.com/office/drawing/2014/main" id="{216899EA-F7E7-7FC5-3C73-3DF0CDD4F4AD}"/>
              </a:ext>
            </a:extLst>
          </p:cNvPr>
          <p:cNvSpPr txBox="1"/>
          <p:nvPr/>
        </p:nvSpPr>
        <p:spPr>
          <a:xfrm>
            <a:off x="7238409" y="1684665"/>
            <a:ext cx="4138037" cy="523220"/>
          </a:xfrm>
          <a:prstGeom prst="rect">
            <a:avLst/>
          </a:prstGeom>
          <a:noFill/>
        </p:spPr>
        <p:txBody>
          <a:bodyPr wrap="square" rtlCol="0">
            <a:spAutoFit/>
          </a:bodyPr>
          <a:lstStyle/>
          <a:p>
            <a:pPr algn="ctr"/>
            <a:r>
              <a:rPr lang="en-US" sz="2800" dirty="0"/>
              <a:t>Static</a:t>
            </a:r>
            <a:endParaRPr lang="en-GB" sz="2800" dirty="0"/>
          </a:p>
        </p:txBody>
      </p:sp>
      <p:pic>
        <p:nvPicPr>
          <p:cNvPr id="3" name="Picture 2" descr="A screenshot of a computer code&#10;&#10;Description automatically generated">
            <a:extLst>
              <a:ext uri="{FF2B5EF4-FFF2-40B4-BE49-F238E27FC236}">
                <a16:creationId xmlns:a16="http://schemas.microsoft.com/office/drawing/2014/main" id="{27E02A98-5545-1917-A0EC-5C018600B4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00853" y="3020442"/>
            <a:ext cx="4441465" cy="2418491"/>
          </a:xfrm>
          <a:prstGeom prst="rect">
            <a:avLst/>
          </a:prstGeom>
        </p:spPr>
      </p:pic>
      <p:pic>
        <p:nvPicPr>
          <p:cNvPr id="8" name="Picture 7">
            <a:extLst>
              <a:ext uri="{FF2B5EF4-FFF2-40B4-BE49-F238E27FC236}">
                <a16:creationId xmlns:a16="http://schemas.microsoft.com/office/drawing/2014/main" id="{D78F16CA-E8AD-1244-BFE8-75913E94F53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44845" y="2937571"/>
            <a:ext cx="4235246" cy="2410161"/>
          </a:xfrm>
          <a:prstGeom prst="rect">
            <a:avLst/>
          </a:prstGeom>
        </p:spPr>
      </p:pic>
    </p:spTree>
    <p:extLst>
      <p:ext uri="{BB962C8B-B14F-4D97-AF65-F5344CB8AC3E}">
        <p14:creationId xmlns:p14="http://schemas.microsoft.com/office/powerpoint/2010/main" val="9795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8"/>
                                        </p:tgtEl>
                                        <p:attrNameLst>
                                          <p:attrName>style.opacity</p:attrName>
                                        </p:attrNameLst>
                                      </p:cBhvr>
                                      <p:to>
                                        <p:strVal val="0.25"/>
                                      </p:to>
                                    </p:set>
                                    <p:animEffect filter="image" prLst="opacity: 0.25">
                                      <p:cBhvr rctx="IE">
                                        <p:cTn id="7" dur="indefinite"/>
                                        <p:tgtEl>
                                          <p:spTgt spid="28"/>
                                        </p:tgtEl>
                                      </p:cBhvr>
                                    </p:animEffect>
                                  </p:childTnLst>
                                </p:cTn>
                              </p:par>
                              <p:par>
                                <p:cTn id="8" presetID="9" presetClass="emph" presetSubtype="0" nodeType="withEffect">
                                  <p:stCondLst>
                                    <p:cond delay="0"/>
                                  </p:stCondLst>
                                  <p:childTnLst>
                                    <p:set>
                                      <p:cBhvr>
                                        <p:cTn id="9" dur="indefinite"/>
                                        <p:tgtEl>
                                          <p:spTgt spid="26"/>
                                        </p:tgtEl>
                                        <p:attrNameLst>
                                          <p:attrName>style.opacity</p:attrName>
                                        </p:attrNameLst>
                                      </p:cBhvr>
                                      <p:to>
                                        <p:strVal val="0.25"/>
                                      </p:to>
                                    </p:set>
                                    <p:animEffect filter="image" prLst="opacity: 0.25">
                                      <p:cBhvr rctx="IE">
                                        <p:cTn id="10" dur="indefinite"/>
                                        <p:tgtEl>
                                          <p:spTgt spid="26"/>
                                        </p:tgtEl>
                                      </p:cBhvr>
                                    </p:animEffect>
                                  </p:childTnLst>
                                </p:cTn>
                              </p:par>
                              <p:par>
                                <p:cTn id="11" presetID="9" presetClass="emph" presetSubtype="0" nodeType="withEffect">
                                  <p:stCondLst>
                                    <p:cond delay="0"/>
                                  </p:stCondLst>
                                  <p:childTnLst>
                                    <p:set>
                                      <p:cBhvr>
                                        <p:cTn id="12" dur="indefinite"/>
                                        <p:tgtEl>
                                          <p:spTgt spid="22"/>
                                        </p:tgtEl>
                                        <p:attrNameLst>
                                          <p:attrName>style.opacity</p:attrName>
                                        </p:attrNameLst>
                                      </p:cBhvr>
                                      <p:to>
                                        <p:strVal val="0.25"/>
                                      </p:to>
                                    </p:set>
                                    <p:animEffect filter="image" prLst="opacity: 0.2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37"/>
                                        </p:tgtEl>
                                        <p:attrNameLst>
                                          <p:attrName>style.opacity</p:attrName>
                                        </p:attrNameLst>
                                      </p:cBhvr>
                                      <p:to>
                                        <p:strVal val="0.25"/>
                                      </p:to>
                                    </p:set>
                                    <p:animEffect filter="image" prLst="opacity: 0.25">
                                      <p:cBhvr rctx="IE">
                                        <p:cTn id="16" dur="indefinite"/>
                                        <p:tgtEl>
                                          <p:spTgt spid="37"/>
                                        </p:tgtEl>
                                      </p:cBhvr>
                                    </p:animEffect>
                                  </p:childTnLst>
                                </p:cTn>
                              </p:par>
                              <p:par>
                                <p:cTn id="17" presetID="9" presetClass="emph" presetSubtype="0" nodeType="withEffect">
                                  <p:stCondLst>
                                    <p:cond delay="0"/>
                                  </p:stCondLst>
                                  <p:childTnLst>
                                    <p:set>
                                      <p:cBhvr>
                                        <p:cTn id="18" dur="indefinite"/>
                                        <p:tgtEl>
                                          <p:spTgt spid="33"/>
                                        </p:tgtEl>
                                        <p:attrNameLst>
                                          <p:attrName>style.opacity</p:attrName>
                                        </p:attrNameLst>
                                      </p:cBhvr>
                                      <p:to>
                                        <p:strVal val="0.25"/>
                                      </p:to>
                                    </p:set>
                                    <p:animEffect filter="image" prLst="opacity: 0.25">
                                      <p:cBhvr rctx="IE">
                                        <p:cTn id="19" dur="indefinite"/>
                                        <p:tgtEl>
                                          <p:spTgt spid="33"/>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par>
                                <p:cTn id="23" presetID="9" presetClass="emph" presetSubtype="0" nodeType="withEffect">
                                  <p:stCondLst>
                                    <p:cond delay="0"/>
                                  </p:stCondLst>
                                  <p:childTnLst>
                                    <p:set>
                                      <p:cBhvr>
                                        <p:cTn id="24" dur="indefinite"/>
                                        <p:tgtEl>
                                          <p:spTgt spid="31"/>
                                        </p:tgtEl>
                                        <p:attrNameLst>
                                          <p:attrName>style.opacity</p:attrName>
                                        </p:attrNameLst>
                                      </p:cBhvr>
                                      <p:to>
                                        <p:strVal val="0.25"/>
                                      </p:to>
                                    </p:set>
                                    <p:animEffect filter="image" prLst="opacity: 0.25">
                                      <p:cBhvr rctx="IE">
                                        <p:cTn id="25" dur="indefinite"/>
                                        <p:tgtEl>
                                          <p:spTgt spid="31"/>
                                        </p:tgtEl>
                                      </p:cBhvr>
                                    </p:animEffect>
                                  </p:childTnLst>
                                </p:cTn>
                              </p:par>
                              <p:par>
                                <p:cTn id="26" presetID="9" presetClass="emph" presetSubtype="0" nodeType="withEffect">
                                  <p:stCondLst>
                                    <p:cond delay="0"/>
                                  </p:stCondLst>
                                  <p:childTnLst>
                                    <p:set>
                                      <p:cBhvr>
                                        <p:cTn id="27" dur="indefinite"/>
                                        <p:tgtEl>
                                          <p:spTgt spid="18"/>
                                        </p:tgtEl>
                                        <p:attrNameLst>
                                          <p:attrName>style.opacity</p:attrName>
                                        </p:attrNameLst>
                                      </p:cBhvr>
                                      <p:to>
                                        <p:strVal val="0.25"/>
                                      </p:to>
                                    </p:set>
                                    <p:animEffect filter="image" prLst="opacity: 0.25">
                                      <p:cBhvr rctx="IE">
                                        <p:cTn id="28" dur="indefinite"/>
                                        <p:tgtEl>
                                          <p:spTgt spid="18"/>
                                        </p:tgtEl>
                                      </p:cBhvr>
                                    </p:animEffect>
                                  </p:childTnLst>
                                </p:cTn>
                              </p:par>
                              <p:par>
                                <p:cTn id="29" presetID="9" presetClass="emph" presetSubtype="0" nodeType="withEffect">
                                  <p:stCondLst>
                                    <p:cond delay="0"/>
                                  </p:stCondLst>
                                  <p:childTnLst>
                                    <p:set>
                                      <p:cBhvr>
                                        <p:cTn id="30" dur="indefinite"/>
                                        <p:tgtEl>
                                          <p:spTgt spid="24"/>
                                        </p:tgtEl>
                                        <p:attrNameLst>
                                          <p:attrName>style.opacity</p:attrName>
                                        </p:attrNameLst>
                                      </p:cBhvr>
                                      <p:to>
                                        <p:strVal val="0.25"/>
                                      </p:to>
                                    </p:set>
                                    <p:animEffect filter="image" prLst="opacity: 0.25">
                                      <p:cBhvr rctx="IE">
                                        <p:cTn id="31" dur="indefinite"/>
                                        <p:tgtEl>
                                          <p:spTgt spid="24"/>
                                        </p:tgtEl>
                                      </p:cBhvr>
                                    </p:animEffect>
                                  </p:childTnLst>
                                </p:cTn>
                              </p:par>
                              <p:par>
                                <p:cTn id="32" presetID="9" presetClass="emph" presetSubtype="0" nodeType="withEffect">
                                  <p:stCondLst>
                                    <p:cond delay="0"/>
                                  </p:stCondLst>
                                  <p:childTnLst>
                                    <p:set>
                                      <p:cBhvr>
                                        <p:cTn id="33" dur="indefinite"/>
                                        <p:tgtEl>
                                          <p:spTgt spid="2"/>
                                        </p:tgtEl>
                                        <p:attrNameLst>
                                          <p:attrName>style.opacity</p:attrName>
                                        </p:attrNameLst>
                                      </p:cBhvr>
                                      <p:to>
                                        <p:strVal val="0.25"/>
                                      </p:to>
                                    </p:set>
                                    <p:animEffect filter="image" prLst="opacity: 0.25">
                                      <p:cBhvr rctx="IE">
                                        <p:cTn id="34" dur="indefinite"/>
                                        <p:tgtEl>
                                          <p:spTgt spid="2"/>
                                        </p:tgtEl>
                                      </p:cBhvr>
                                    </p:animEffec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p:txBody>
          <a:bodyPr/>
          <a:lstStyle/>
          <a:p>
            <a:r>
              <a:rPr lang="en-US" dirty="0">
                <a:latin typeface="Amasis MT Pro Black" panose="02040A04050005020304" pitchFamily="18" charset="0"/>
              </a:rPr>
              <a:t>Problem: What language?</a:t>
            </a:r>
            <a:endParaRPr lang="en-BE" dirty="0">
              <a:latin typeface="Amasis MT Pro Black" panose="02040A04050005020304" pitchFamily="18" charset="0"/>
            </a:endParaRPr>
          </a:p>
        </p:txBody>
      </p:sp>
      <p:pic>
        <p:nvPicPr>
          <p:cNvPr id="18" name="Picture 17" descr="A blue hexagon with white letters and a white text&#10;&#10;Description automatically generated">
            <a:extLst>
              <a:ext uri="{FF2B5EF4-FFF2-40B4-BE49-F238E27FC236}">
                <a16:creationId xmlns:a16="http://schemas.microsoft.com/office/drawing/2014/main" id="{5B0C981A-3CC7-F1A4-A758-72EA10EC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56" y="4136413"/>
            <a:ext cx="1737813" cy="1303360"/>
          </a:xfrm>
          <a:prstGeom prst="rect">
            <a:avLst/>
          </a:prstGeom>
        </p:spPr>
      </p:pic>
      <p:pic>
        <p:nvPicPr>
          <p:cNvPr id="20" name="Picture 19" descr="A colorful graph on a black background&#10;&#10;Description automatically generated">
            <a:extLst>
              <a:ext uri="{FF2B5EF4-FFF2-40B4-BE49-F238E27FC236}">
                <a16:creationId xmlns:a16="http://schemas.microsoft.com/office/drawing/2014/main" id="{748CF37F-01EA-C3BC-0DA8-8841AD6E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02" y="3657005"/>
            <a:ext cx="1491876" cy="1303360"/>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D4D95B1B-296F-467A-0F89-8EE84F41F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3270" y="4005817"/>
            <a:ext cx="1303361" cy="1303361"/>
          </a:xfrm>
          <a:prstGeom prst="rect">
            <a:avLst/>
          </a:prstGeom>
        </p:spPr>
      </p:pic>
      <p:pic>
        <p:nvPicPr>
          <p:cNvPr id="24" name="Picture 23" descr="A logo of a cobra&#10;&#10;Description automatically generated">
            <a:extLst>
              <a:ext uri="{FF2B5EF4-FFF2-40B4-BE49-F238E27FC236}">
                <a16:creationId xmlns:a16="http://schemas.microsoft.com/office/drawing/2014/main" id="{7762DA86-123D-FE7C-7F00-AE0C2908F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104" y="4713120"/>
            <a:ext cx="1401462" cy="1303360"/>
          </a:xfrm>
          <a:prstGeom prst="rect">
            <a:avLst/>
          </a:prstGeom>
        </p:spPr>
      </p:pic>
      <p:pic>
        <p:nvPicPr>
          <p:cNvPr id="26" name="Picture 25" descr="A black and white logo&#10;&#10;Description automatically generated">
            <a:extLst>
              <a:ext uri="{FF2B5EF4-FFF2-40B4-BE49-F238E27FC236}">
                <a16:creationId xmlns:a16="http://schemas.microsoft.com/office/drawing/2014/main" id="{92936885-423B-B46B-A1D5-025DA7B0C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692" y="2935049"/>
            <a:ext cx="1300061" cy="1300061"/>
          </a:xfrm>
          <a:prstGeom prst="rect">
            <a:avLst/>
          </a:prstGeom>
        </p:spPr>
      </p:pic>
      <p:pic>
        <p:nvPicPr>
          <p:cNvPr id="28" name="Picture 27" descr="A blue and grey logo&#10;&#10;Description automatically generated">
            <a:extLst>
              <a:ext uri="{FF2B5EF4-FFF2-40B4-BE49-F238E27FC236}">
                <a16:creationId xmlns:a16="http://schemas.microsoft.com/office/drawing/2014/main" id="{E3E84E44-83BD-D4B9-14C2-85CDC1A9E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5028" y="2510058"/>
            <a:ext cx="1683205" cy="1304251"/>
          </a:xfrm>
          <a:prstGeom prst="rect">
            <a:avLst/>
          </a:prstGeom>
        </p:spPr>
      </p:pic>
      <p:pic>
        <p:nvPicPr>
          <p:cNvPr id="31" name="Picture 30" descr="A purple and white letter f&#10;&#10;Description automatically generated">
            <a:extLst>
              <a:ext uri="{FF2B5EF4-FFF2-40B4-BE49-F238E27FC236}">
                <a16:creationId xmlns:a16="http://schemas.microsoft.com/office/drawing/2014/main" id="{1A945847-56D5-DC9B-11AB-85849FF89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3693" y="2835740"/>
            <a:ext cx="1064823" cy="1064823"/>
          </a:xfrm>
          <a:prstGeom prst="rect">
            <a:avLst/>
          </a:prstGeom>
        </p:spPr>
      </p:pic>
      <p:pic>
        <p:nvPicPr>
          <p:cNvPr id="33" name="Picture 32" descr="A yellow and black logo&#10;&#10;Description automatically generated">
            <a:extLst>
              <a:ext uri="{FF2B5EF4-FFF2-40B4-BE49-F238E27FC236}">
                <a16:creationId xmlns:a16="http://schemas.microsoft.com/office/drawing/2014/main" id="{790B14FC-F3BD-5ACD-3983-69BD049EAD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472" y="5502385"/>
            <a:ext cx="1119345" cy="1119345"/>
          </a:xfrm>
          <a:prstGeom prst="rect">
            <a:avLst/>
          </a:prstGeom>
        </p:spPr>
      </p:pic>
      <p:pic>
        <p:nvPicPr>
          <p:cNvPr id="37" name="Picture 36" descr="A red diamond with a black background&#10;&#10;Description automatically generated">
            <a:extLst>
              <a:ext uri="{FF2B5EF4-FFF2-40B4-BE49-F238E27FC236}">
                <a16:creationId xmlns:a16="http://schemas.microsoft.com/office/drawing/2014/main" id="{79578BEE-EC92-B7A4-737B-5038D75390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013" y="4965412"/>
            <a:ext cx="1309343" cy="1309343"/>
          </a:xfrm>
          <a:prstGeom prst="rect">
            <a:avLst/>
          </a:prstGeom>
        </p:spPr>
      </p:pic>
      <p:pic>
        <p:nvPicPr>
          <p:cNvPr id="2" name="Picture 1" descr="A blue and black logo&#10;&#10;Description automatically generated">
            <a:extLst>
              <a:ext uri="{FF2B5EF4-FFF2-40B4-BE49-F238E27FC236}">
                <a16:creationId xmlns:a16="http://schemas.microsoft.com/office/drawing/2014/main" id="{BDE5B73B-C1F0-29E7-06EF-4A1C9C3040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6835" y="2587420"/>
            <a:ext cx="2419678" cy="2139169"/>
          </a:xfrm>
          <a:prstGeom prst="rect">
            <a:avLst/>
          </a:prstGeom>
        </p:spPr>
      </p:pic>
      <p:cxnSp>
        <p:nvCxnSpPr>
          <p:cNvPr id="4" name="Straight Connector 3">
            <a:extLst>
              <a:ext uri="{FF2B5EF4-FFF2-40B4-BE49-F238E27FC236}">
                <a16:creationId xmlns:a16="http://schemas.microsoft.com/office/drawing/2014/main" id="{FCDAE1B9-3632-A8CA-E050-5FA81AEE2688}"/>
              </a:ext>
            </a:extLst>
          </p:cNvPr>
          <p:cNvCxnSpPr/>
          <p:nvPr/>
        </p:nvCxnSpPr>
        <p:spPr>
          <a:xfrm>
            <a:off x="5978285" y="2794588"/>
            <a:ext cx="0" cy="34997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EF67D4-0BA4-131D-8821-19B757809940}"/>
              </a:ext>
            </a:extLst>
          </p:cNvPr>
          <p:cNvSpPr txBox="1"/>
          <p:nvPr/>
        </p:nvSpPr>
        <p:spPr>
          <a:xfrm>
            <a:off x="1172722" y="1686575"/>
            <a:ext cx="3834633" cy="523220"/>
          </a:xfrm>
          <a:prstGeom prst="rect">
            <a:avLst/>
          </a:prstGeom>
          <a:noFill/>
        </p:spPr>
        <p:txBody>
          <a:bodyPr wrap="square" rtlCol="0">
            <a:spAutoFit/>
          </a:bodyPr>
          <a:lstStyle/>
          <a:p>
            <a:pPr algn="ctr"/>
            <a:r>
              <a:rPr lang="en-US" sz="2800" dirty="0"/>
              <a:t>Efficient writing</a:t>
            </a:r>
            <a:endParaRPr lang="en-GB" sz="2800" dirty="0"/>
          </a:p>
        </p:txBody>
      </p:sp>
      <p:sp>
        <p:nvSpPr>
          <p:cNvPr id="6" name="TextBox 5">
            <a:extLst>
              <a:ext uri="{FF2B5EF4-FFF2-40B4-BE49-F238E27FC236}">
                <a16:creationId xmlns:a16="http://schemas.microsoft.com/office/drawing/2014/main" id="{216899EA-F7E7-7FC5-3C73-3DF0CDD4F4AD}"/>
              </a:ext>
            </a:extLst>
          </p:cNvPr>
          <p:cNvSpPr txBox="1"/>
          <p:nvPr/>
        </p:nvSpPr>
        <p:spPr>
          <a:xfrm>
            <a:off x="7238409" y="1684665"/>
            <a:ext cx="4138037" cy="523220"/>
          </a:xfrm>
          <a:prstGeom prst="rect">
            <a:avLst/>
          </a:prstGeom>
          <a:noFill/>
        </p:spPr>
        <p:txBody>
          <a:bodyPr wrap="square" rtlCol="0">
            <a:spAutoFit/>
          </a:bodyPr>
          <a:lstStyle/>
          <a:p>
            <a:pPr algn="ctr"/>
            <a:r>
              <a:rPr lang="en-US" sz="2800" dirty="0"/>
              <a:t>Performance</a:t>
            </a:r>
            <a:endParaRPr lang="en-GB" sz="2800" dirty="0"/>
          </a:p>
        </p:txBody>
      </p:sp>
    </p:spTree>
    <p:extLst>
      <p:ext uri="{BB962C8B-B14F-4D97-AF65-F5344CB8AC3E}">
        <p14:creationId xmlns:p14="http://schemas.microsoft.com/office/powerpoint/2010/main" val="980881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0100907-8CF2-966A-148C-6EC707DC88C5}"/>
              </a:ext>
            </a:extLst>
          </p:cNvPr>
          <p:cNvSpPr>
            <a:spLocks noGrp="1"/>
          </p:cNvSpPr>
          <p:nvPr>
            <p:ph type="title"/>
          </p:nvPr>
        </p:nvSpPr>
        <p:spPr/>
        <p:txBody>
          <a:bodyPr/>
          <a:lstStyle/>
          <a:p>
            <a:r>
              <a:rPr lang="en-US" dirty="0">
                <a:latin typeface="Amasis MT Pro Black" panose="02040A04050005020304" pitchFamily="18" charset="0"/>
              </a:rPr>
              <a:t>Two-Language Problem</a:t>
            </a:r>
            <a:endParaRPr lang="en-BE" dirty="0">
              <a:latin typeface="Amasis MT Pro Black" panose="02040A04050005020304" pitchFamily="18" charset="0"/>
            </a:endParaRPr>
          </a:p>
        </p:txBody>
      </p:sp>
      <p:pic>
        <p:nvPicPr>
          <p:cNvPr id="18" name="Picture 17" descr="A blue hexagon with white letters and a white text&#10;&#10;Description automatically generated">
            <a:extLst>
              <a:ext uri="{FF2B5EF4-FFF2-40B4-BE49-F238E27FC236}">
                <a16:creationId xmlns:a16="http://schemas.microsoft.com/office/drawing/2014/main" id="{5B0C981A-3CC7-F1A4-A758-72EA10EC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56" y="4136413"/>
            <a:ext cx="1737813" cy="1303360"/>
          </a:xfrm>
          <a:prstGeom prst="rect">
            <a:avLst/>
          </a:prstGeom>
        </p:spPr>
      </p:pic>
      <p:pic>
        <p:nvPicPr>
          <p:cNvPr id="20" name="Picture 19" descr="A colorful graph on a black background&#10;&#10;Description automatically generated">
            <a:extLst>
              <a:ext uri="{FF2B5EF4-FFF2-40B4-BE49-F238E27FC236}">
                <a16:creationId xmlns:a16="http://schemas.microsoft.com/office/drawing/2014/main" id="{748CF37F-01EA-C3BC-0DA8-8841AD6EB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702" y="3657005"/>
            <a:ext cx="1491876" cy="1303360"/>
          </a:xfrm>
          <a:prstGeom prst="rect">
            <a:avLst/>
          </a:prstGeom>
        </p:spPr>
      </p:pic>
      <p:pic>
        <p:nvPicPr>
          <p:cNvPr id="22" name="Picture 21" descr="A blue and yellow snake logo&#10;&#10;Description automatically generated">
            <a:extLst>
              <a:ext uri="{FF2B5EF4-FFF2-40B4-BE49-F238E27FC236}">
                <a16:creationId xmlns:a16="http://schemas.microsoft.com/office/drawing/2014/main" id="{D4D95B1B-296F-467A-0F89-8EE84F41F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3270" y="4005817"/>
            <a:ext cx="1303361" cy="1303361"/>
          </a:xfrm>
          <a:prstGeom prst="rect">
            <a:avLst/>
          </a:prstGeom>
        </p:spPr>
      </p:pic>
      <p:pic>
        <p:nvPicPr>
          <p:cNvPr id="24" name="Picture 23" descr="A logo of a cobra&#10;&#10;Description automatically generated">
            <a:extLst>
              <a:ext uri="{FF2B5EF4-FFF2-40B4-BE49-F238E27FC236}">
                <a16:creationId xmlns:a16="http://schemas.microsoft.com/office/drawing/2014/main" id="{7762DA86-123D-FE7C-7F00-AE0C2908F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104" y="4713120"/>
            <a:ext cx="1401462" cy="1303360"/>
          </a:xfrm>
          <a:prstGeom prst="rect">
            <a:avLst/>
          </a:prstGeom>
        </p:spPr>
      </p:pic>
      <p:pic>
        <p:nvPicPr>
          <p:cNvPr id="26" name="Picture 25" descr="A black and white logo&#10;&#10;Description automatically generated">
            <a:extLst>
              <a:ext uri="{FF2B5EF4-FFF2-40B4-BE49-F238E27FC236}">
                <a16:creationId xmlns:a16="http://schemas.microsoft.com/office/drawing/2014/main" id="{92936885-423B-B46B-A1D5-025DA7B0C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692" y="2935049"/>
            <a:ext cx="1300061" cy="1300061"/>
          </a:xfrm>
          <a:prstGeom prst="rect">
            <a:avLst/>
          </a:prstGeom>
        </p:spPr>
      </p:pic>
      <p:pic>
        <p:nvPicPr>
          <p:cNvPr id="28" name="Picture 27" descr="A blue and grey logo&#10;&#10;Description automatically generated">
            <a:extLst>
              <a:ext uri="{FF2B5EF4-FFF2-40B4-BE49-F238E27FC236}">
                <a16:creationId xmlns:a16="http://schemas.microsoft.com/office/drawing/2014/main" id="{E3E84E44-83BD-D4B9-14C2-85CDC1A9EC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5028" y="2510058"/>
            <a:ext cx="1683205" cy="1304251"/>
          </a:xfrm>
          <a:prstGeom prst="rect">
            <a:avLst/>
          </a:prstGeom>
        </p:spPr>
      </p:pic>
      <p:pic>
        <p:nvPicPr>
          <p:cNvPr id="31" name="Picture 30" descr="A purple and white letter f&#10;&#10;Description automatically generated">
            <a:extLst>
              <a:ext uri="{FF2B5EF4-FFF2-40B4-BE49-F238E27FC236}">
                <a16:creationId xmlns:a16="http://schemas.microsoft.com/office/drawing/2014/main" id="{1A945847-56D5-DC9B-11AB-85849FF89C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3693" y="2835740"/>
            <a:ext cx="1064823" cy="1064823"/>
          </a:xfrm>
          <a:prstGeom prst="rect">
            <a:avLst/>
          </a:prstGeom>
        </p:spPr>
      </p:pic>
      <p:pic>
        <p:nvPicPr>
          <p:cNvPr id="33" name="Picture 32" descr="A yellow and black logo&#10;&#10;Description automatically generated">
            <a:extLst>
              <a:ext uri="{FF2B5EF4-FFF2-40B4-BE49-F238E27FC236}">
                <a16:creationId xmlns:a16="http://schemas.microsoft.com/office/drawing/2014/main" id="{790B14FC-F3BD-5ACD-3983-69BD049EAD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2472" y="5502385"/>
            <a:ext cx="1119345" cy="1119345"/>
          </a:xfrm>
          <a:prstGeom prst="rect">
            <a:avLst/>
          </a:prstGeom>
        </p:spPr>
      </p:pic>
      <p:pic>
        <p:nvPicPr>
          <p:cNvPr id="37" name="Picture 36" descr="A red diamond with a black background&#10;&#10;Description automatically generated">
            <a:extLst>
              <a:ext uri="{FF2B5EF4-FFF2-40B4-BE49-F238E27FC236}">
                <a16:creationId xmlns:a16="http://schemas.microsoft.com/office/drawing/2014/main" id="{79578BEE-EC92-B7A4-737B-5038D75390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013" y="4965412"/>
            <a:ext cx="1309343" cy="1309343"/>
          </a:xfrm>
          <a:prstGeom prst="rect">
            <a:avLst/>
          </a:prstGeom>
        </p:spPr>
      </p:pic>
      <p:pic>
        <p:nvPicPr>
          <p:cNvPr id="2" name="Picture 1" descr="A blue and black logo&#10;&#10;Description automatically generated">
            <a:extLst>
              <a:ext uri="{FF2B5EF4-FFF2-40B4-BE49-F238E27FC236}">
                <a16:creationId xmlns:a16="http://schemas.microsoft.com/office/drawing/2014/main" id="{BDE5B73B-C1F0-29E7-06EF-4A1C9C3040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6835" y="2587420"/>
            <a:ext cx="2419678" cy="2139169"/>
          </a:xfrm>
          <a:prstGeom prst="rect">
            <a:avLst/>
          </a:prstGeom>
        </p:spPr>
      </p:pic>
      <p:cxnSp>
        <p:nvCxnSpPr>
          <p:cNvPr id="4" name="Straight Connector 3">
            <a:extLst>
              <a:ext uri="{FF2B5EF4-FFF2-40B4-BE49-F238E27FC236}">
                <a16:creationId xmlns:a16="http://schemas.microsoft.com/office/drawing/2014/main" id="{FCDAE1B9-3632-A8CA-E050-5FA81AEE2688}"/>
              </a:ext>
            </a:extLst>
          </p:cNvPr>
          <p:cNvCxnSpPr/>
          <p:nvPr/>
        </p:nvCxnSpPr>
        <p:spPr>
          <a:xfrm>
            <a:off x="5978285" y="2794588"/>
            <a:ext cx="0" cy="34997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EF67D4-0BA4-131D-8821-19B757809940}"/>
              </a:ext>
            </a:extLst>
          </p:cNvPr>
          <p:cNvSpPr txBox="1"/>
          <p:nvPr/>
        </p:nvSpPr>
        <p:spPr>
          <a:xfrm>
            <a:off x="1172722" y="1686575"/>
            <a:ext cx="3834633" cy="523220"/>
          </a:xfrm>
          <a:prstGeom prst="rect">
            <a:avLst/>
          </a:prstGeom>
          <a:noFill/>
        </p:spPr>
        <p:txBody>
          <a:bodyPr wrap="square" rtlCol="0">
            <a:spAutoFit/>
          </a:bodyPr>
          <a:lstStyle/>
          <a:p>
            <a:pPr algn="ctr"/>
            <a:r>
              <a:rPr lang="en-US" sz="2800" dirty="0"/>
              <a:t>Proof of concept</a:t>
            </a:r>
            <a:endParaRPr lang="en-GB" sz="2800" dirty="0"/>
          </a:p>
        </p:txBody>
      </p:sp>
      <p:sp>
        <p:nvSpPr>
          <p:cNvPr id="6" name="TextBox 5">
            <a:extLst>
              <a:ext uri="{FF2B5EF4-FFF2-40B4-BE49-F238E27FC236}">
                <a16:creationId xmlns:a16="http://schemas.microsoft.com/office/drawing/2014/main" id="{216899EA-F7E7-7FC5-3C73-3DF0CDD4F4AD}"/>
              </a:ext>
            </a:extLst>
          </p:cNvPr>
          <p:cNvSpPr txBox="1"/>
          <p:nvPr/>
        </p:nvSpPr>
        <p:spPr>
          <a:xfrm>
            <a:off x="7233508" y="1686575"/>
            <a:ext cx="4138037" cy="523220"/>
          </a:xfrm>
          <a:prstGeom prst="rect">
            <a:avLst/>
          </a:prstGeom>
          <a:noFill/>
        </p:spPr>
        <p:txBody>
          <a:bodyPr wrap="square" rtlCol="0">
            <a:spAutoFit/>
          </a:bodyPr>
          <a:lstStyle/>
          <a:p>
            <a:pPr algn="ctr"/>
            <a:r>
              <a:rPr lang="en-US" sz="2800" dirty="0"/>
              <a:t>Production</a:t>
            </a:r>
            <a:endParaRPr lang="en-GB" sz="2800" dirty="0"/>
          </a:p>
        </p:txBody>
      </p:sp>
      <p:sp>
        <p:nvSpPr>
          <p:cNvPr id="3" name="Arc 2">
            <a:extLst>
              <a:ext uri="{FF2B5EF4-FFF2-40B4-BE49-F238E27FC236}">
                <a16:creationId xmlns:a16="http://schemas.microsoft.com/office/drawing/2014/main" id="{66E689E4-37B3-7746-FCA3-B3C92E77CBA8}"/>
              </a:ext>
            </a:extLst>
          </p:cNvPr>
          <p:cNvSpPr/>
          <p:nvPr/>
        </p:nvSpPr>
        <p:spPr>
          <a:xfrm rot="336763">
            <a:off x="4886164" y="2243274"/>
            <a:ext cx="2419673" cy="900845"/>
          </a:xfrm>
          <a:prstGeom prst="arc">
            <a:avLst>
              <a:gd name="adj1" fmla="val 11317686"/>
              <a:gd name="adj2" fmla="val 21302834"/>
            </a:avLst>
          </a:prstGeom>
          <a:noFill/>
          <a:ln w="1016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837405416"/>
      </p:ext>
    </p:extLst>
  </p:cSld>
  <p:clrMapOvr>
    <a:masterClrMapping/>
  </p:clrMapOvr>
</p:sld>
</file>

<file path=ppt/theme/theme1.xml><?xml version="1.0" encoding="utf-8"?>
<a:theme xmlns:a="http://schemas.openxmlformats.org/drawingml/2006/main" name="RegattaVTI">
  <a:themeElements>
    <a:clrScheme name="AnalogousFromDarkSeedLeftStep">
      <a:dk1>
        <a:srgbClr val="000000"/>
      </a:dk1>
      <a:lt1>
        <a:srgbClr val="FFFFFF"/>
      </a:lt1>
      <a:dk2>
        <a:srgbClr val="261A2E"/>
      </a:dk2>
      <a:lt2>
        <a:srgbClr val="F0F3F3"/>
      </a:lt2>
      <a:accent1>
        <a:srgbClr val="C34D5F"/>
      </a:accent1>
      <a:accent2>
        <a:srgbClr val="B13B7F"/>
      </a:accent2>
      <a:accent3>
        <a:srgbClr val="C34DC2"/>
      </a:accent3>
      <a:accent4>
        <a:srgbClr val="813BB1"/>
      </a:accent4>
      <a:accent5>
        <a:srgbClr val="614DC3"/>
      </a:accent5>
      <a:accent6>
        <a:srgbClr val="3B57B1"/>
      </a:accent6>
      <a:hlink>
        <a:srgbClr val="7A52C5"/>
      </a:hlink>
      <a:folHlink>
        <a:srgbClr val="7F7F7F"/>
      </a:folHlink>
    </a:clrScheme>
    <a:fontScheme name="Custom 1">
      <a:majorFont>
        <a:latin typeface="Amasis MT Pro Black"/>
        <a:ea typeface=""/>
        <a:cs typeface=""/>
      </a:majorFont>
      <a:minorFont>
        <a:latin typeface="Amasis MT Pro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1_RegattaVTI">
  <a:themeElements>
    <a:clrScheme name="AnalogousFromDarkSeedLeftStep">
      <a:dk1>
        <a:srgbClr val="000000"/>
      </a:dk1>
      <a:lt1>
        <a:srgbClr val="FFFFFF"/>
      </a:lt1>
      <a:dk2>
        <a:srgbClr val="261A2E"/>
      </a:dk2>
      <a:lt2>
        <a:srgbClr val="F0F3F3"/>
      </a:lt2>
      <a:accent1>
        <a:srgbClr val="C34D5F"/>
      </a:accent1>
      <a:accent2>
        <a:srgbClr val="B13B7F"/>
      </a:accent2>
      <a:accent3>
        <a:srgbClr val="C34DC2"/>
      </a:accent3>
      <a:accent4>
        <a:srgbClr val="813BB1"/>
      </a:accent4>
      <a:accent5>
        <a:srgbClr val="614DC3"/>
      </a:accent5>
      <a:accent6>
        <a:srgbClr val="3B57B1"/>
      </a:accent6>
      <a:hlink>
        <a:srgbClr val="7A52C5"/>
      </a:hlink>
      <a:folHlink>
        <a:srgbClr val="7F7F7F"/>
      </a:folHlink>
    </a:clrScheme>
    <a:fontScheme name="Custom 1">
      <a:majorFont>
        <a:latin typeface="Amasis MT Pro Black"/>
        <a:ea typeface=""/>
        <a:cs typeface=""/>
      </a:majorFont>
      <a:minorFont>
        <a:latin typeface="Amasis MT Pro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14797</TotalTime>
  <Words>1838</Words>
  <Application>Microsoft Office PowerPoint</Application>
  <PresentationFormat>Widescreen</PresentationFormat>
  <Paragraphs>197</Paragraphs>
  <Slides>31</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Amasis MT Pro Black</vt:lpstr>
      <vt:lpstr>Arial</vt:lpstr>
      <vt:lpstr>Calibri</vt:lpstr>
      <vt:lpstr>Wingdings</vt:lpstr>
      <vt:lpstr>RegattaVTI</vt:lpstr>
      <vt:lpstr>1_RegattaVTI</vt:lpstr>
      <vt:lpstr>Introduction to</vt:lpstr>
      <vt:lpstr>Overview</vt:lpstr>
      <vt:lpstr>But first…</vt:lpstr>
      <vt:lpstr>What is       ?</vt:lpstr>
      <vt:lpstr>Problem: What language?</vt:lpstr>
      <vt:lpstr>Problem: What language?</vt:lpstr>
      <vt:lpstr>Problem: What language?</vt:lpstr>
      <vt:lpstr>Problem: What language?</vt:lpstr>
      <vt:lpstr>Two-Language Problem</vt:lpstr>
      <vt:lpstr>Two-Culture Problem</vt:lpstr>
      <vt:lpstr>Where does         fit in?</vt:lpstr>
      <vt:lpstr>Key properties</vt:lpstr>
      <vt:lpstr>PowerPoint Presentation</vt:lpstr>
      <vt:lpstr>Key properties</vt:lpstr>
      <vt:lpstr>Key properties</vt:lpstr>
      <vt:lpstr>Key properties</vt:lpstr>
      <vt:lpstr>Key properties</vt:lpstr>
      <vt:lpstr>Key properties</vt:lpstr>
      <vt:lpstr>Key properties</vt:lpstr>
      <vt:lpstr>Key properties</vt:lpstr>
      <vt:lpstr>Key properties</vt:lpstr>
      <vt:lpstr>Introduction to syntax (in Jupyter)</vt:lpstr>
      <vt:lpstr>Coffee break</vt:lpstr>
      <vt:lpstr>Some example problems: Julia sets, ODEs and Game of Life</vt:lpstr>
      <vt:lpstr>Community today: Who uses Julia?</vt:lpstr>
      <vt:lpstr>         community</vt:lpstr>
      <vt:lpstr>Job opportunities?</vt:lpstr>
      <vt:lpstr>PowerPoint Presentation</vt:lpstr>
      <vt:lpstr>PowerPoint Presentation</vt:lpstr>
      <vt:lpstr>Job opportunities?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julia</dc:title>
  <dc:creator>robbe ceulemans</dc:creator>
  <cp:lastModifiedBy>Robbe Ceulemans</cp:lastModifiedBy>
  <cp:revision>95</cp:revision>
  <dcterms:created xsi:type="dcterms:W3CDTF">2022-07-26T14:03:33Z</dcterms:created>
  <dcterms:modified xsi:type="dcterms:W3CDTF">2023-11-23T10:42:33Z</dcterms:modified>
</cp:coreProperties>
</file>